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75" r:id="rId2"/>
    <p:sldId id="266" r:id="rId3"/>
    <p:sldId id="267" r:id="rId4"/>
    <p:sldId id="272" r:id="rId5"/>
    <p:sldId id="271" r:id="rId6"/>
    <p:sldId id="273" r:id="rId7"/>
    <p:sldId id="256" r:id="rId8"/>
    <p:sldId id="27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E1E4"/>
    <a:srgbClr val="2BB6BE"/>
    <a:srgbClr val="165C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0" autoAdjust="0"/>
    <p:restoredTop sz="79280" autoAdjust="0"/>
  </p:normalViewPr>
  <p:slideViewPr>
    <p:cSldViewPr snapToGrid="0">
      <p:cViewPr varScale="1">
        <p:scale>
          <a:sx n="88" d="100"/>
          <a:sy n="88" d="100"/>
        </p:scale>
        <p:origin x="96" y="7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027B35-8CA8-402F-9FEF-5E95FA6CA88D}"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023090A0-5D1A-482A-B360-DF2330EA9C27}">
      <dgm:prSet phldrT="[Text]"/>
      <dgm:spPr/>
      <dgm:t>
        <a:bodyPr/>
        <a:lstStyle/>
        <a:p>
          <a:r>
            <a:rPr lang="en-US" b="1" dirty="0"/>
            <a:t>Stage 1</a:t>
          </a:r>
          <a:endParaRPr lang="en-US" dirty="0"/>
        </a:p>
        <a:p>
          <a:r>
            <a:rPr lang="en-US" dirty="0"/>
            <a:t>User import 3D model of real-world product</a:t>
          </a:r>
        </a:p>
      </dgm:t>
    </dgm:pt>
    <dgm:pt modelId="{C794EC3F-4319-4FCA-94B7-0539F58D5C0B}" type="parTrans" cxnId="{A582D9DA-153A-4476-8160-1F906BFF0172}">
      <dgm:prSet/>
      <dgm:spPr/>
      <dgm:t>
        <a:bodyPr/>
        <a:lstStyle/>
        <a:p>
          <a:endParaRPr lang="en-US"/>
        </a:p>
      </dgm:t>
    </dgm:pt>
    <dgm:pt modelId="{B19EF86F-4AC8-4283-BA14-28CA9E554768}" type="sibTrans" cxnId="{A582D9DA-153A-4476-8160-1F906BFF0172}">
      <dgm:prSet/>
      <dgm:spPr/>
      <dgm:t>
        <a:bodyPr/>
        <a:lstStyle/>
        <a:p>
          <a:endParaRPr lang="en-US" dirty="0"/>
        </a:p>
      </dgm:t>
    </dgm:pt>
    <dgm:pt modelId="{5DFF58EF-83FD-4F29-8B8E-C4D12BFCE63B}">
      <dgm:prSet phldrT="[Text]"/>
      <dgm:spPr/>
      <dgm:t>
        <a:bodyPr/>
        <a:lstStyle/>
        <a:p>
          <a:r>
            <a:rPr lang="en-US" b="1" dirty="0"/>
            <a:t>Stage 2</a:t>
          </a:r>
          <a:endParaRPr lang="en-US" dirty="0"/>
        </a:p>
        <a:p>
          <a:r>
            <a:rPr lang="en-US" dirty="0"/>
            <a:t>Computer creates fake images &amp; labels from 3D model.</a:t>
          </a:r>
        </a:p>
      </dgm:t>
    </dgm:pt>
    <dgm:pt modelId="{DFAC4680-4B25-4466-AC75-365D73CE4B79}" type="parTrans" cxnId="{CF9DF503-FEE8-482C-99F6-057FD29B0694}">
      <dgm:prSet/>
      <dgm:spPr/>
      <dgm:t>
        <a:bodyPr/>
        <a:lstStyle/>
        <a:p>
          <a:endParaRPr lang="en-US"/>
        </a:p>
      </dgm:t>
    </dgm:pt>
    <dgm:pt modelId="{E9BD0E31-BA5F-4685-84E5-6AF3F3EF203B}" type="sibTrans" cxnId="{CF9DF503-FEE8-482C-99F6-057FD29B0694}">
      <dgm:prSet/>
      <dgm:spPr/>
      <dgm:t>
        <a:bodyPr/>
        <a:lstStyle/>
        <a:p>
          <a:endParaRPr lang="en-US"/>
        </a:p>
      </dgm:t>
    </dgm:pt>
    <dgm:pt modelId="{4EEFB891-DC75-4702-BBB4-DCAC7AE4BE51}">
      <dgm:prSet phldrT="[Text]"/>
      <dgm:spPr/>
      <dgm:t>
        <a:bodyPr/>
        <a:lstStyle/>
        <a:p>
          <a:r>
            <a:rPr lang="en-US" b="1" dirty="0"/>
            <a:t>Stage 3</a:t>
          </a:r>
          <a:endParaRPr lang="en-US" dirty="0"/>
        </a:p>
        <a:p>
          <a:r>
            <a:rPr lang="en-US" dirty="0"/>
            <a:t>Computer processes images to Microsoft ML service</a:t>
          </a:r>
        </a:p>
      </dgm:t>
    </dgm:pt>
    <dgm:pt modelId="{9B5F5229-2C67-42FE-A6E9-92EDB808F25B}" type="parTrans" cxnId="{56A67165-A93A-46C2-AE0D-D4AF6A20ADCD}">
      <dgm:prSet/>
      <dgm:spPr/>
      <dgm:t>
        <a:bodyPr/>
        <a:lstStyle/>
        <a:p>
          <a:endParaRPr lang="en-US"/>
        </a:p>
      </dgm:t>
    </dgm:pt>
    <dgm:pt modelId="{F03C703B-5834-4174-9CCB-CCE2EC2DE481}" type="sibTrans" cxnId="{56A67165-A93A-46C2-AE0D-D4AF6A20ADCD}">
      <dgm:prSet/>
      <dgm:spPr/>
      <dgm:t>
        <a:bodyPr/>
        <a:lstStyle/>
        <a:p>
          <a:endParaRPr lang="en-US"/>
        </a:p>
      </dgm:t>
    </dgm:pt>
    <dgm:pt modelId="{0974F773-0E5A-4556-87A6-3A029DD6B683}">
      <dgm:prSet phldrT="[Text]"/>
      <dgm:spPr/>
      <dgm:t>
        <a:bodyPr/>
        <a:lstStyle/>
        <a:p>
          <a:r>
            <a:rPr lang="en-US" b="1" dirty="0"/>
            <a:t>Stage 4</a:t>
          </a:r>
        </a:p>
        <a:p>
          <a:r>
            <a:rPr lang="en-US" dirty="0"/>
            <a:t>Microsoft creates Ai model for 3</a:t>
          </a:r>
          <a:r>
            <a:rPr lang="en-US" baseline="30000" dirty="0"/>
            <a:t>rd</a:t>
          </a:r>
          <a:r>
            <a:rPr lang="en-US" dirty="0"/>
            <a:t> party use.</a:t>
          </a:r>
        </a:p>
      </dgm:t>
    </dgm:pt>
    <dgm:pt modelId="{B69338A7-C4E1-4FD3-A939-D225611F9A62}" type="parTrans" cxnId="{C0300C7D-9076-4B00-A1A5-5FB05FE188B4}">
      <dgm:prSet/>
      <dgm:spPr/>
      <dgm:t>
        <a:bodyPr/>
        <a:lstStyle/>
        <a:p>
          <a:endParaRPr lang="en-US"/>
        </a:p>
      </dgm:t>
    </dgm:pt>
    <dgm:pt modelId="{5A1ADFB9-0CC8-404F-8036-C81AE827CAD6}" type="sibTrans" cxnId="{C0300C7D-9076-4B00-A1A5-5FB05FE188B4}">
      <dgm:prSet/>
      <dgm:spPr/>
      <dgm:t>
        <a:bodyPr/>
        <a:lstStyle/>
        <a:p>
          <a:endParaRPr lang="en-US"/>
        </a:p>
      </dgm:t>
    </dgm:pt>
    <dgm:pt modelId="{0C6902FA-B426-48B0-82FF-2009B02EAA06}" type="pres">
      <dgm:prSet presAssocID="{18027B35-8CA8-402F-9FEF-5E95FA6CA88D}" presName="Name0" presStyleCnt="0">
        <dgm:presLayoutVars>
          <dgm:dir/>
          <dgm:resizeHandles val="exact"/>
        </dgm:presLayoutVars>
      </dgm:prSet>
      <dgm:spPr/>
    </dgm:pt>
    <dgm:pt modelId="{6FFBABAD-5721-4FA1-BA5E-0A3AA05EBC16}" type="pres">
      <dgm:prSet presAssocID="{023090A0-5D1A-482A-B360-DF2330EA9C27}" presName="node" presStyleLbl="node1" presStyleIdx="0" presStyleCnt="4" custLinFactY="-55457" custLinFactNeighborX="6230" custLinFactNeighborY="-100000">
        <dgm:presLayoutVars>
          <dgm:bulletEnabled val="1"/>
        </dgm:presLayoutVars>
      </dgm:prSet>
      <dgm:spPr/>
    </dgm:pt>
    <dgm:pt modelId="{7701AE73-B5D0-466F-AE25-3ACD9A28ABDA}" type="pres">
      <dgm:prSet presAssocID="{B19EF86F-4AC8-4283-BA14-28CA9E554768}" presName="sibTrans" presStyleLbl="sibTrans2D1" presStyleIdx="0" presStyleCnt="3" custScaleY="50831"/>
      <dgm:spPr/>
    </dgm:pt>
    <dgm:pt modelId="{29D1B7D9-EA95-4F15-A0F1-AB644C2AABFC}" type="pres">
      <dgm:prSet presAssocID="{B19EF86F-4AC8-4283-BA14-28CA9E554768}" presName="connectorText" presStyleLbl="sibTrans2D1" presStyleIdx="0" presStyleCnt="3"/>
      <dgm:spPr/>
    </dgm:pt>
    <dgm:pt modelId="{E6E30E38-CEDC-44E8-AECA-78A693B55811}" type="pres">
      <dgm:prSet presAssocID="{5DFF58EF-83FD-4F29-8B8E-C4D12BFCE63B}" presName="node" presStyleLbl="node1" presStyleIdx="1" presStyleCnt="4" custScaleX="100063" custLinFactY="-55457" custLinFactNeighborX="-1049" custLinFactNeighborY="-100000">
        <dgm:presLayoutVars>
          <dgm:bulletEnabled val="1"/>
        </dgm:presLayoutVars>
      </dgm:prSet>
      <dgm:spPr/>
    </dgm:pt>
    <dgm:pt modelId="{E38C67F5-17C7-45B2-B328-50CFD38A06A5}" type="pres">
      <dgm:prSet presAssocID="{E9BD0E31-BA5F-4685-84E5-6AF3F3EF203B}" presName="sibTrans" presStyleLbl="sibTrans2D1" presStyleIdx="1" presStyleCnt="3" custScaleY="50831"/>
      <dgm:spPr/>
    </dgm:pt>
    <dgm:pt modelId="{333F4148-0F98-4338-AF5D-4DDF11531556}" type="pres">
      <dgm:prSet presAssocID="{E9BD0E31-BA5F-4685-84E5-6AF3F3EF203B}" presName="connectorText" presStyleLbl="sibTrans2D1" presStyleIdx="1" presStyleCnt="3"/>
      <dgm:spPr/>
    </dgm:pt>
    <dgm:pt modelId="{972589E0-8AEF-4CF1-A541-C62C58CF66DF}" type="pres">
      <dgm:prSet presAssocID="{4EEFB891-DC75-4702-BBB4-DCAC7AE4BE51}" presName="node" presStyleLbl="node1" presStyleIdx="2" presStyleCnt="4" custLinFactNeighborX="13880" custLinFactNeighborY="-11658">
        <dgm:presLayoutVars>
          <dgm:bulletEnabled val="1"/>
        </dgm:presLayoutVars>
      </dgm:prSet>
      <dgm:spPr/>
    </dgm:pt>
    <dgm:pt modelId="{DBF1CAD6-874D-4E1D-9CE6-5AD8A2F9FD71}" type="pres">
      <dgm:prSet presAssocID="{F03C703B-5834-4174-9CCB-CCE2EC2DE481}" presName="sibTrans" presStyleLbl="sibTrans2D1" presStyleIdx="2" presStyleCnt="3" custScaleY="50831"/>
      <dgm:spPr/>
    </dgm:pt>
    <dgm:pt modelId="{1D1B8ECF-F938-4B93-9D2E-305AA8A80E50}" type="pres">
      <dgm:prSet presAssocID="{F03C703B-5834-4174-9CCB-CCE2EC2DE481}" presName="connectorText" presStyleLbl="sibTrans2D1" presStyleIdx="2" presStyleCnt="3"/>
      <dgm:spPr/>
    </dgm:pt>
    <dgm:pt modelId="{1395465A-729E-4E86-B537-550D8E81E28A}" type="pres">
      <dgm:prSet presAssocID="{0974F773-0E5A-4556-87A6-3A029DD6B683}" presName="node" presStyleLbl="node1" presStyleIdx="3" presStyleCnt="4" custLinFactY="-55457" custLinFactNeighborX="-3898" custLinFactNeighborY="-100000">
        <dgm:presLayoutVars>
          <dgm:bulletEnabled val="1"/>
        </dgm:presLayoutVars>
      </dgm:prSet>
      <dgm:spPr/>
    </dgm:pt>
  </dgm:ptLst>
  <dgm:cxnLst>
    <dgm:cxn modelId="{CF9DF503-FEE8-482C-99F6-057FD29B0694}" srcId="{18027B35-8CA8-402F-9FEF-5E95FA6CA88D}" destId="{5DFF58EF-83FD-4F29-8B8E-C4D12BFCE63B}" srcOrd="1" destOrd="0" parTransId="{DFAC4680-4B25-4466-AC75-365D73CE4B79}" sibTransId="{E9BD0E31-BA5F-4685-84E5-6AF3F3EF203B}"/>
    <dgm:cxn modelId="{49672309-F618-453A-9125-56DA1A8C2525}" type="presOf" srcId="{5DFF58EF-83FD-4F29-8B8E-C4D12BFCE63B}" destId="{E6E30E38-CEDC-44E8-AECA-78A693B55811}" srcOrd="0" destOrd="0" presId="urn:microsoft.com/office/officeart/2005/8/layout/process1"/>
    <dgm:cxn modelId="{2623BE0A-E2BD-4A1D-8E3A-C8A65CD23102}" type="presOf" srcId="{F03C703B-5834-4174-9CCB-CCE2EC2DE481}" destId="{DBF1CAD6-874D-4E1D-9CE6-5AD8A2F9FD71}" srcOrd="0" destOrd="0" presId="urn:microsoft.com/office/officeart/2005/8/layout/process1"/>
    <dgm:cxn modelId="{FD5FD630-8688-4352-BF0F-5543F3E60073}" type="presOf" srcId="{18027B35-8CA8-402F-9FEF-5E95FA6CA88D}" destId="{0C6902FA-B426-48B0-82FF-2009B02EAA06}" srcOrd="0" destOrd="0" presId="urn:microsoft.com/office/officeart/2005/8/layout/process1"/>
    <dgm:cxn modelId="{DC36155F-CA1C-4519-80B5-9A20DE6E93C0}" type="presOf" srcId="{0974F773-0E5A-4556-87A6-3A029DD6B683}" destId="{1395465A-729E-4E86-B537-550D8E81E28A}" srcOrd="0" destOrd="0" presId="urn:microsoft.com/office/officeart/2005/8/layout/process1"/>
    <dgm:cxn modelId="{9C61A444-FBCB-4F5C-9E66-A18E14FFD286}" type="presOf" srcId="{B19EF86F-4AC8-4283-BA14-28CA9E554768}" destId="{7701AE73-B5D0-466F-AE25-3ACD9A28ABDA}" srcOrd="0" destOrd="0" presId="urn:microsoft.com/office/officeart/2005/8/layout/process1"/>
    <dgm:cxn modelId="{56A67165-A93A-46C2-AE0D-D4AF6A20ADCD}" srcId="{18027B35-8CA8-402F-9FEF-5E95FA6CA88D}" destId="{4EEFB891-DC75-4702-BBB4-DCAC7AE4BE51}" srcOrd="2" destOrd="0" parTransId="{9B5F5229-2C67-42FE-A6E9-92EDB808F25B}" sibTransId="{F03C703B-5834-4174-9CCB-CCE2EC2DE481}"/>
    <dgm:cxn modelId="{0A058746-CD70-4942-807D-B4764BDF424A}" type="presOf" srcId="{4EEFB891-DC75-4702-BBB4-DCAC7AE4BE51}" destId="{972589E0-8AEF-4CF1-A541-C62C58CF66DF}" srcOrd="0" destOrd="0" presId="urn:microsoft.com/office/officeart/2005/8/layout/process1"/>
    <dgm:cxn modelId="{C0300C7D-9076-4B00-A1A5-5FB05FE188B4}" srcId="{18027B35-8CA8-402F-9FEF-5E95FA6CA88D}" destId="{0974F773-0E5A-4556-87A6-3A029DD6B683}" srcOrd="3" destOrd="0" parTransId="{B69338A7-C4E1-4FD3-A939-D225611F9A62}" sibTransId="{5A1ADFB9-0CC8-404F-8036-C81AE827CAD6}"/>
    <dgm:cxn modelId="{3562F280-8784-460A-A7DF-140BB774CD1C}" type="presOf" srcId="{023090A0-5D1A-482A-B360-DF2330EA9C27}" destId="{6FFBABAD-5721-4FA1-BA5E-0A3AA05EBC16}" srcOrd="0" destOrd="0" presId="urn:microsoft.com/office/officeart/2005/8/layout/process1"/>
    <dgm:cxn modelId="{A91F508D-BED9-4FF5-B84D-AEC8833FF6FB}" type="presOf" srcId="{E9BD0E31-BA5F-4685-84E5-6AF3F3EF203B}" destId="{E38C67F5-17C7-45B2-B328-50CFD38A06A5}" srcOrd="0" destOrd="0" presId="urn:microsoft.com/office/officeart/2005/8/layout/process1"/>
    <dgm:cxn modelId="{417566A4-6A67-48CA-BA2A-2AB59B1B8296}" type="presOf" srcId="{E9BD0E31-BA5F-4685-84E5-6AF3F3EF203B}" destId="{333F4148-0F98-4338-AF5D-4DDF11531556}" srcOrd="1" destOrd="0" presId="urn:microsoft.com/office/officeart/2005/8/layout/process1"/>
    <dgm:cxn modelId="{A6EFC7AF-B7D2-4A71-9A00-5794281225FB}" type="presOf" srcId="{F03C703B-5834-4174-9CCB-CCE2EC2DE481}" destId="{1D1B8ECF-F938-4B93-9D2E-305AA8A80E50}" srcOrd="1" destOrd="0" presId="urn:microsoft.com/office/officeart/2005/8/layout/process1"/>
    <dgm:cxn modelId="{A582D9DA-153A-4476-8160-1F906BFF0172}" srcId="{18027B35-8CA8-402F-9FEF-5E95FA6CA88D}" destId="{023090A0-5D1A-482A-B360-DF2330EA9C27}" srcOrd="0" destOrd="0" parTransId="{C794EC3F-4319-4FCA-94B7-0539F58D5C0B}" sibTransId="{B19EF86F-4AC8-4283-BA14-28CA9E554768}"/>
    <dgm:cxn modelId="{51EB0DEA-4D43-422C-9CEC-F9668405F323}" type="presOf" srcId="{B19EF86F-4AC8-4283-BA14-28CA9E554768}" destId="{29D1B7D9-EA95-4F15-A0F1-AB644C2AABFC}" srcOrd="1" destOrd="0" presId="urn:microsoft.com/office/officeart/2005/8/layout/process1"/>
    <dgm:cxn modelId="{28386BA1-A077-47D7-9BE8-4DE0307FC401}" type="presParOf" srcId="{0C6902FA-B426-48B0-82FF-2009B02EAA06}" destId="{6FFBABAD-5721-4FA1-BA5E-0A3AA05EBC16}" srcOrd="0" destOrd="0" presId="urn:microsoft.com/office/officeart/2005/8/layout/process1"/>
    <dgm:cxn modelId="{22CF05D0-EEED-4A7E-BE10-529913EC674D}" type="presParOf" srcId="{0C6902FA-B426-48B0-82FF-2009B02EAA06}" destId="{7701AE73-B5D0-466F-AE25-3ACD9A28ABDA}" srcOrd="1" destOrd="0" presId="urn:microsoft.com/office/officeart/2005/8/layout/process1"/>
    <dgm:cxn modelId="{5F505AC6-539C-47BE-AB19-D180D6BD5F73}" type="presParOf" srcId="{7701AE73-B5D0-466F-AE25-3ACD9A28ABDA}" destId="{29D1B7D9-EA95-4F15-A0F1-AB644C2AABFC}" srcOrd="0" destOrd="0" presId="urn:microsoft.com/office/officeart/2005/8/layout/process1"/>
    <dgm:cxn modelId="{6256CC09-2999-43AB-A9F8-E017BD68A202}" type="presParOf" srcId="{0C6902FA-B426-48B0-82FF-2009B02EAA06}" destId="{E6E30E38-CEDC-44E8-AECA-78A693B55811}" srcOrd="2" destOrd="0" presId="urn:microsoft.com/office/officeart/2005/8/layout/process1"/>
    <dgm:cxn modelId="{E6A42BB3-1F06-418D-BF5E-3B9012D3CBC7}" type="presParOf" srcId="{0C6902FA-B426-48B0-82FF-2009B02EAA06}" destId="{E38C67F5-17C7-45B2-B328-50CFD38A06A5}" srcOrd="3" destOrd="0" presId="urn:microsoft.com/office/officeart/2005/8/layout/process1"/>
    <dgm:cxn modelId="{29ACED58-EEA5-4511-BC7C-2D7481BB4388}" type="presParOf" srcId="{E38C67F5-17C7-45B2-B328-50CFD38A06A5}" destId="{333F4148-0F98-4338-AF5D-4DDF11531556}" srcOrd="0" destOrd="0" presId="urn:microsoft.com/office/officeart/2005/8/layout/process1"/>
    <dgm:cxn modelId="{0BC55973-F99B-44CE-BDF6-C7CCADA2A773}" type="presParOf" srcId="{0C6902FA-B426-48B0-82FF-2009B02EAA06}" destId="{972589E0-8AEF-4CF1-A541-C62C58CF66DF}" srcOrd="4" destOrd="0" presId="urn:microsoft.com/office/officeart/2005/8/layout/process1"/>
    <dgm:cxn modelId="{C5BC8475-A290-44C4-ADB2-44D3A2847AB5}" type="presParOf" srcId="{0C6902FA-B426-48B0-82FF-2009B02EAA06}" destId="{DBF1CAD6-874D-4E1D-9CE6-5AD8A2F9FD71}" srcOrd="5" destOrd="0" presId="urn:microsoft.com/office/officeart/2005/8/layout/process1"/>
    <dgm:cxn modelId="{5D0C7580-D6C0-434D-970F-856557439725}" type="presParOf" srcId="{DBF1CAD6-874D-4E1D-9CE6-5AD8A2F9FD71}" destId="{1D1B8ECF-F938-4B93-9D2E-305AA8A80E50}" srcOrd="0" destOrd="0" presId="urn:microsoft.com/office/officeart/2005/8/layout/process1"/>
    <dgm:cxn modelId="{B6D27A65-530F-424D-9869-18C1A2B1AA1C}" type="presParOf" srcId="{0C6902FA-B426-48B0-82FF-2009B02EAA06}" destId="{1395465A-729E-4E86-B537-550D8E81E28A}" srcOrd="6"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BABAD-5721-4FA1-BA5E-0A3AA05EBC16}">
      <dsp:nvSpPr>
        <dsp:cNvPr id="0" name=""/>
        <dsp:cNvSpPr/>
      </dsp:nvSpPr>
      <dsp:spPr>
        <a:xfrm>
          <a:off x="58580" y="0"/>
          <a:ext cx="2178348" cy="1368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Stage 1</a:t>
          </a:r>
          <a:endParaRPr lang="en-US" sz="1800" kern="1200" dirty="0"/>
        </a:p>
        <a:p>
          <a:pPr marL="0" lvl="0" indent="0" algn="ctr" defTabSz="800100">
            <a:lnSpc>
              <a:spcPct val="90000"/>
            </a:lnSpc>
            <a:spcBef>
              <a:spcPct val="0"/>
            </a:spcBef>
            <a:spcAft>
              <a:spcPct val="35000"/>
            </a:spcAft>
            <a:buNone/>
          </a:pPr>
          <a:r>
            <a:rPr lang="en-US" sz="1800" kern="1200" dirty="0"/>
            <a:t>User import 3D model of real-world product</a:t>
          </a:r>
        </a:p>
      </dsp:txBody>
      <dsp:txXfrm>
        <a:off x="98655" y="40075"/>
        <a:ext cx="2098198" cy="1288125"/>
      </dsp:txXfrm>
    </dsp:sp>
    <dsp:sp modelId="{7701AE73-B5D0-466F-AE25-3ACD9A28ABDA}">
      <dsp:nvSpPr>
        <dsp:cNvPr id="0" name=""/>
        <dsp:cNvSpPr/>
      </dsp:nvSpPr>
      <dsp:spPr>
        <a:xfrm>
          <a:off x="2438907" y="546835"/>
          <a:ext cx="428194" cy="27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438907" y="601756"/>
        <a:ext cx="345813" cy="164762"/>
      </dsp:txXfrm>
    </dsp:sp>
    <dsp:sp modelId="{E6E30E38-CEDC-44E8-AECA-78A693B55811}">
      <dsp:nvSpPr>
        <dsp:cNvPr id="0" name=""/>
        <dsp:cNvSpPr/>
      </dsp:nvSpPr>
      <dsp:spPr>
        <a:xfrm>
          <a:off x="3044843" y="0"/>
          <a:ext cx="2179720" cy="1368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Stage 2</a:t>
          </a:r>
          <a:endParaRPr lang="en-US" sz="1800" kern="1200" dirty="0"/>
        </a:p>
        <a:p>
          <a:pPr marL="0" lvl="0" indent="0" algn="ctr" defTabSz="800100">
            <a:lnSpc>
              <a:spcPct val="90000"/>
            </a:lnSpc>
            <a:spcBef>
              <a:spcPct val="0"/>
            </a:spcBef>
            <a:spcAft>
              <a:spcPct val="35000"/>
            </a:spcAft>
            <a:buNone/>
          </a:pPr>
          <a:r>
            <a:rPr lang="en-US" sz="1800" kern="1200" dirty="0"/>
            <a:t>Computer creates fake images &amp; labels from 3D model.</a:t>
          </a:r>
        </a:p>
      </dsp:txBody>
      <dsp:txXfrm>
        <a:off x="3084918" y="40075"/>
        <a:ext cx="2099570" cy="1288125"/>
      </dsp:txXfrm>
    </dsp:sp>
    <dsp:sp modelId="{E38C67F5-17C7-45B2-B328-50CFD38A06A5}">
      <dsp:nvSpPr>
        <dsp:cNvPr id="0" name=""/>
        <dsp:cNvSpPr/>
      </dsp:nvSpPr>
      <dsp:spPr>
        <a:xfrm>
          <a:off x="5474920" y="546835"/>
          <a:ext cx="530753" cy="27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474920" y="601756"/>
        <a:ext cx="448372" cy="164762"/>
      </dsp:txXfrm>
    </dsp:sp>
    <dsp:sp modelId="{972589E0-8AEF-4CF1-A541-C62C58CF66DF}">
      <dsp:nvSpPr>
        <dsp:cNvPr id="0" name=""/>
        <dsp:cNvSpPr/>
      </dsp:nvSpPr>
      <dsp:spPr>
        <a:xfrm>
          <a:off x="6225986" y="0"/>
          <a:ext cx="2178348" cy="1368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Stage 3</a:t>
          </a:r>
          <a:endParaRPr lang="en-US" sz="1800" kern="1200" dirty="0"/>
        </a:p>
        <a:p>
          <a:pPr marL="0" lvl="0" indent="0" algn="ctr" defTabSz="800100">
            <a:lnSpc>
              <a:spcPct val="90000"/>
            </a:lnSpc>
            <a:spcBef>
              <a:spcPct val="0"/>
            </a:spcBef>
            <a:spcAft>
              <a:spcPct val="35000"/>
            </a:spcAft>
            <a:buNone/>
          </a:pPr>
          <a:r>
            <a:rPr lang="en-US" sz="1800" kern="1200" dirty="0"/>
            <a:t>Computer processes images to Microsoft ML service</a:t>
          </a:r>
        </a:p>
      </dsp:txBody>
      <dsp:txXfrm>
        <a:off x="6266061" y="40075"/>
        <a:ext cx="2098198" cy="1288125"/>
      </dsp:txXfrm>
    </dsp:sp>
    <dsp:sp modelId="{DBF1CAD6-874D-4E1D-9CE6-5AD8A2F9FD71}">
      <dsp:nvSpPr>
        <dsp:cNvPr id="0" name=""/>
        <dsp:cNvSpPr/>
      </dsp:nvSpPr>
      <dsp:spPr>
        <a:xfrm>
          <a:off x="8583443" y="546835"/>
          <a:ext cx="379709" cy="274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583443" y="601756"/>
        <a:ext cx="297328" cy="164762"/>
      </dsp:txXfrm>
    </dsp:sp>
    <dsp:sp modelId="{1395465A-729E-4E86-B537-550D8E81E28A}">
      <dsp:nvSpPr>
        <dsp:cNvPr id="0" name=""/>
        <dsp:cNvSpPr/>
      </dsp:nvSpPr>
      <dsp:spPr>
        <a:xfrm>
          <a:off x="9120767" y="0"/>
          <a:ext cx="2178348" cy="1368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Stage 4</a:t>
          </a:r>
        </a:p>
        <a:p>
          <a:pPr marL="0" lvl="0" indent="0" algn="ctr" defTabSz="800100">
            <a:lnSpc>
              <a:spcPct val="90000"/>
            </a:lnSpc>
            <a:spcBef>
              <a:spcPct val="0"/>
            </a:spcBef>
            <a:spcAft>
              <a:spcPct val="35000"/>
            </a:spcAft>
            <a:buNone/>
          </a:pPr>
          <a:r>
            <a:rPr lang="en-US" sz="1800" kern="1200" dirty="0"/>
            <a:t>Microsoft creates Ai model for 3</a:t>
          </a:r>
          <a:r>
            <a:rPr lang="en-US" sz="1800" kern="1200" baseline="30000" dirty="0"/>
            <a:t>rd</a:t>
          </a:r>
          <a:r>
            <a:rPr lang="en-US" sz="1800" kern="1200" dirty="0"/>
            <a:t> party use.</a:t>
          </a:r>
        </a:p>
      </dsp:txBody>
      <dsp:txXfrm>
        <a:off x="9160842" y="40075"/>
        <a:ext cx="2098198" cy="12881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D7CB7-1D33-488B-A24A-E4D4192EC32D}" type="datetimeFigureOut">
              <a:rPr lang="en-US" smtClean="0"/>
              <a:t>4/16/2020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D467B-B8CC-4F25-9BBF-C24C9164C32E}" type="slidenum">
              <a:rPr lang="en-US" smtClean="0"/>
              <a:t>‹#›</a:t>
            </a:fld>
            <a:endParaRPr lang="en-US"/>
          </a:p>
        </p:txBody>
      </p:sp>
    </p:spTree>
    <p:extLst>
      <p:ext uri="{BB962C8B-B14F-4D97-AF65-F5344CB8AC3E}">
        <p14:creationId xmlns:p14="http://schemas.microsoft.com/office/powerpoint/2010/main" val="1868248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are using the power of Augmented Reality and Computer Vision (Machine learning) to create an object classifier to recognize objects (inventory), to provide the user with item details. This will make it so when someone has a question to what an item is or where does it belong; all they have to do is take out their phone open the app and snap a photo of the object in question; and information rewarding the item will be presented.</a:t>
            </a:r>
          </a:p>
          <a:p>
            <a:endParaRPr lang="en-US" baseline="0" dirty="0"/>
          </a:p>
          <a:p>
            <a:r>
              <a:rPr lang="en-US" baseline="0" dirty="0"/>
              <a:t>Our approach uses the power of Unity to create virtual scenarios with 3D models allowing us to create thousands of images that are fed to train the AI. All we need now is a library of 3D models or at request, and within Unity we can start training our app further.</a:t>
            </a:r>
            <a:endParaRPr lang="en-US" dirty="0"/>
          </a:p>
          <a:p>
            <a:endParaRPr lang="en-US" dirty="0"/>
          </a:p>
        </p:txBody>
      </p:sp>
      <p:sp>
        <p:nvSpPr>
          <p:cNvPr id="4" name="Slide Number Placeholder 3"/>
          <p:cNvSpPr>
            <a:spLocks noGrp="1"/>
          </p:cNvSpPr>
          <p:nvPr>
            <p:ph type="sldNum" sz="quarter" idx="5"/>
          </p:nvPr>
        </p:nvSpPr>
        <p:spPr/>
        <p:txBody>
          <a:bodyPr/>
          <a:lstStyle/>
          <a:p>
            <a:fld id="{278D467B-B8CC-4F25-9BBF-C24C9164C32E}" type="slidenum">
              <a:rPr lang="en-US" smtClean="0"/>
              <a:t>2</a:t>
            </a:fld>
            <a:endParaRPr lang="en-US"/>
          </a:p>
        </p:txBody>
      </p:sp>
    </p:spTree>
    <p:extLst>
      <p:ext uri="{BB962C8B-B14F-4D97-AF65-F5344CB8AC3E}">
        <p14:creationId xmlns:p14="http://schemas.microsoft.com/office/powerpoint/2010/main" val="378558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8D467B-B8CC-4F25-9BBF-C24C9164C32E}" type="slidenum">
              <a:rPr lang="en-US" smtClean="0"/>
              <a:t>3</a:t>
            </a:fld>
            <a:endParaRPr lang="en-US"/>
          </a:p>
        </p:txBody>
      </p:sp>
    </p:spTree>
    <p:extLst>
      <p:ext uri="{BB962C8B-B14F-4D97-AF65-F5344CB8AC3E}">
        <p14:creationId xmlns:p14="http://schemas.microsoft.com/office/powerpoint/2010/main" val="3850156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Inventory Management is the fundamental building block to longevity.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Currently some paint points are torn/missing labels, possible forgotten inventory, and/or miscounted inventory.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looking into WMS’s, I selected 10 and compared them. I found that out of those 10, 5 had no mobile device support. 3 had support for either IOS or Android and 2 had support for both platforms. A study done by software path in 2019, gathered data from about 164 WMS projects and they found that depending on the company size – on average those companies took more or less than 21 weeks to choose a WMS software. About 91.5% of those companies were considering a cloud based solution, the average budget per user over a 5 year period was 10,000$. Why do these companies choose to spend so much time and resources on selecting a WMS? The top reasons were to increase efficiency, and obtain greater functionality.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that’s the case, why not invest in Core and bridge that gap between this software and all of the warehouse employees? With further research, study and development, this app could train employees, guide users to exact locations, request replacement parts from other warehouses, minimize duplicates in inventory – and considering all that WMS already offer – it could even be a dashboard to those folks who need to forecast for their products or suggest where products should be placed for faster deliveries. </a:t>
            </a:r>
          </a:p>
          <a:p>
            <a:endParaRPr lang="en-US" dirty="0"/>
          </a:p>
        </p:txBody>
      </p:sp>
      <p:sp>
        <p:nvSpPr>
          <p:cNvPr id="4" name="Slide Number Placeholder 3"/>
          <p:cNvSpPr>
            <a:spLocks noGrp="1"/>
          </p:cNvSpPr>
          <p:nvPr>
            <p:ph type="sldNum" sz="quarter" idx="5"/>
          </p:nvPr>
        </p:nvSpPr>
        <p:spPr/>
        <p:txBody>
          <a:bodyPr/>
          <a:lstStyle/>
          <a:p>
            <a:fld id="{278D467B-B8CC-4F25-9BBF-C24C9164C32E}" type="slidenum">
              <a:rPr lang="en-US" smtClean="0"/>
              <a:t>4</a:t>
            </a:fld>
            <a:endParaRPr lang="en-US"/>
          </a:p>
        </p:txBody>
      </p:sp>
    </p:spTree>
    <p:extLst>
      <p:ext uri="{BB962C8B-B14F-4D97-AF65-F5344CB8AC3E}">
        <p14:creationId xmlns:p14="http://schemas.microsoft.com/office/powerpoint/2010/main" val="889475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8D467B-B8CC-4F25-9BBF-C24C9164C32E}" type="slidenum">
              <a:rPr lang="en-US" smtClean="0"/>
              <a:t>5</a:t>
            </a:fld>
            <a:endParaRPr lang="en-US"/>
          </a:p>
        </p:txBody>
      </p:sp>
    </p:spTree>
    <p:extLst>
      <p:ext uri="{BB962C8B-B14F-4D97-AF65-F5344CB8AC3E}">
        <p14:creationId xmlns:p14="http://schemas.microsoft.com/office/powerpoint/2010/main" val="277191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8D467B-B8CC-4F25-9BBF-C24C9164C32E}" type="slidenum">
              <a:rPr lang="en-US" smtClean="0"/>
              <a:t>6</a:t>
            </a:fld>
            <a:endParaRPr lang="en-US"/>
          </a:p>
        </p:txBody>
      </p:sp>
    </p:spTree>
    <p:extLst>
      <p:ext uri="{BB962C8B-B14F-4D97-AF65-F5344CB8AC3E}">
        <p14:creationId xmlns:p14="http://schemas.microsoft.com/office/powerpoint/2010/main" val="2043095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OnInventory</a:t>
            </a:r>
            <a:r>
              <a:rPr lang="en-US" sz="1200" kern="1200" dirty="0">
                <a:solidFill>
                  <a:schemeClr val="tx1"/>
                </a:solidFill>
                <a:effectLst/>
                <a:latin typeface="+mn-lt"/>
                <a:ea typeface="+mn-ea"/>
                <a:cs typeface="+mn-cs"/>
              </a:rPr>
              <a:t> Management is the fundamental building block to longevity.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Warehouse management software is estimated a 14.1% compound annual growth from 2017 – 2024. A study done in 2019 by Software Path gathered and analyzed data from 164 WMS projects active in that year. The average budget per user for WMS software is 10k dollars (which is about 167$ per user per month). Additionally, on average, companies spend a little more or less than 21 weeks selecting WMS. About 31.58% of those employees used WMS.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78D467B-B8CC-4F25-9BBF-C24C9164C32E}" type="slidenum">
              <a:rPr lang="en-US" smtClean="0"/>
              <a:t>7</a:t>
            </a:fld>
            <a:endParaRPr lang="en-US"/>
          </a:p>
        </p:txBody>
      </p:sp>
    </p:spTree>
    <p:extLst>
      <p:ext uri="{BB962C8B-B14F-4D97-AF65-F5344CB8AC3E}">
        <p14:creationId xmlns:p14="http://schemas.microsoft.com/office/powerpoint/2010/main" val="3344015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85535-F160-4375-A659-F19D3B9BEA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A7C4D2-4F9B-4B6D-8B87-DCBCE19F2E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43E838-FFAB-40BB-B52A-C4B433713F79}"/>
              </a:ext>
            </a:extLst>
          </p:cNvPr>
          <p:cNvSpPr>
            <a:spLocks noGrp="1"/>
          </p:cNvSpPr>
          <p:nvPr>
            <p:ph type="dt" sz="half" idx="10"/>
          </p:nvPr>
        </p:nvSpPr>
        <p:spPr/>
        <p:txBody>
          <a:bodyPr/>
          <a:lstStyle/>
          <a:p>
            <a:fld id="{DA19B855-D793-4D2C-9E10-BB1DC920F36B}" type="datetimeFigureOut">
              <a:rPr lang="en-US" smtClean="0"/>
              <a:t>4/16/2020</a:t>
            </a:fld>
            <a:endParaRPr lang="en-US"/>
          </a:p>
        </p:txBody>
      </p:sp>
      <p:sp>
        <p:nvSpPr>
          <p:cNvPr id="5" name="Footer Placeholder 4">
            <a:extLst>
              <a:ext uri="{FF2B5EF4-FFF2-40B4-BE49-F238E27FC236}">
                <a16:creationId xmlns:a16="http://schemas.microsoft.com/office/drawing/2014/main" id="{32ED3A52-88E8-4EA5-B584-219736F2C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6B999-A14C-4862-A142-C478AD556840}"/>
              </a:ext>
            </a:extLst>
          </p:cNvPr>
          <p:cNvSpPr>
            <a:spLocks noGrp="1"/>
          </p:cNvSpPr>
          <p:nvPr>
            <p:ph type="sldNum" sz="quarter" idx="12"/>
          </p:nvPr>
        </p:nvSpPr>
        <p:spPr/>
        <p:txBody>
          <a:bodyPr/>
          <a:lstStyle/>
          <a:p>
            <a:fld id="{1927D311-809D-4650-A9CE-FBC1E3A6E6B6}" type="slidenum">
              <a:rPr lang="en-US" smtClean="0"/>
              <a:t>‹#›</a:t>
            </a:fld>
            <a:endParaRPr lang="en-US"/>
          </a:p>
        </p:txBody>
      </p:sp>
    </p:spTree>
    <p:extLst>
      <p:ext uri="{BB962C8B-B14F-4D97-AF65-F5344CB8AC3E}">
        <p14:creationId xmlns:p14="http://schemas.microsoft.com/office/powerpoint/2010/main" val="215849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AE75-544B-455F-862E-9A1EFB119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51A7D1-B23A-4015-AA76-B29D87CC34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DB8EE-74D1-434F-80A1-53136C7BC9FA}"/>
              </a:ext>
            </a:extLst>
          </p:cNvPr>
          <p:cNvSpPr>
            <a:spLocks noGrp="1"/>
          </p:cNvSpPr>
          <p:nvPr>
            <p:ph type="dt" sz="half" idx="10"/>
          </p:nvPr>
        </p:nvSpPr>
        <p:spPr/>
        <p:txBody>
          <a:bodyPr/>
          <a:lstStyle/>
          <a:p>
            <a:fld id="{DA19B855-D793-4D2C-9E10-BB1DC920F36B}" type="datetimeFigureOut">
              <a:rPr lang="en-US" smtClean="0"/>
              <a:t>4/16/2020</a:t>
            </a:fld>
            <a:endParaRPr lang="en-US"/>
          </a:p>
        </p:txBody>
      </p:sp>
      <p:sp>
        <p:nvSpPr>
          <p:cNvPr id="5" name="Footer Placeholder 4">
            <a:extLst>
              <a:ext uri="{FF2B5EF4-FFF2-40B4-BE49-F238E27FC236}">
                <a16:creationId xmlns:a16="http://schemas.microsoft.com/office/drawing/2014/main" id="{6901AE39-14A6-45DD-B456-19A06E885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4507CD-B0B2-4E01-80C5-D7A3472B942F}"/>
              </a:ext>
            </a:extLst>
          </p:cNvPr>
          <p:cNvSpPr>
            <a:spLocks noGrp="1"/>
          </p:cNvSpPr>
          <p:nvPr>
            <p:ph type="sldNum" sz="quarter" idx="12"/>
          </p:nvPr>
        </p:nvSpPr>
        <p:spPr/>
        <p:txBody>
          <a:bodyPr/>
          <a:lstStyle/>
          <a:p>
            <a:fld id="{1927D311-809D-4650-A9CE-FBC1E3A6E6B6}" type="slidenum">
              <a:rPr lang="en-US" smtClean="0"/>
              <a:t>‹#›</a:t>
            </a:fld>
            <a:endParaRPr lang="en-US"/>
          </a:p>
        </p:txBody>
      </p:sp>
    </p:spTree>
    <p:extLst>
      <p:ext uri="{BB962C8B-B14F-4D97-AF65-F5344CB8AC3E}">
        <p14:creationId xmlns:p14="http://schemas.microsoft.com/office/powerpoint/2010/main" val="39190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A29C22-1788-48BA-83AB-A1CA2D9605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D84307-953D-4DF5-BC56-53DE8677AB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EBBC6-B01D-4BE0-B1D2-B349749870D4}"/>
              </a:ext>
            </a:extLst>
          </p:cNvPr>
          <p:cNvSpPr>
            <a:spLocks noGrp="1"/>
          </p:cNvSpPr>
          <p:nvPr>
            <p:ph type="dt" sz="half" idx="10"/>
          </p:nvPr>
        </p:nvSpPr>
        <p:spPr/>
        <p:txBody>
          <a:bodyPr/>
          <a:lstStyle/>
          <a:p>
            <a:fld id="{DA19B855-D793-4D2C-9E10-BB1DC920F36B}" type="datetimeFigureOut">
              <a:rPr lang="en-US" smtClean="0"/>
              <a:t>4/16/2020</a:t>
            </a:fld>
            <a:endParaRPr lang="en-US"/>
          </a:p>
        </p:txBody>
      </p:sp>
      <p:sp>
        <p:nvSpPr>
          <p:cNvPr id="5" name="Footer Placeholder 4">
            <a:extLst>
              <a:ext uri="{FF2B5EF4-FFF2-40B4-BE49-F238E27FC236}">
                <a16:creationId xmlns:a16="http://schemas.microsoft.com/office/drawing/2014/main" id="{AC34538C-EAB9-4099-8772-1E4336F56A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2D5F9-433F-4BD0-82F7-0014FA4881B8}"/>
              </a:ext>
            </a:extLst>
          </p:cNvPr>
          <p:cNvSpPr>
            <a:spLocks noGrp="1"/>
          </p:cNvSpPr>
          <p:nvPr>
            <p:ph type="sldNum" sz="quarter" idx="12"/>
          </p:nvPr>
        </p:nvSpPr>
        <p:spPr/>
        <p:txBody>
          <a:bodyPr/>
          <a:lstStyle/>
          <a:p>
            <a:fld id="{1927D311-809D-4650-A9CE-FBC1E3A6E6B6}" type="slidenum">
              <a:rPr lang="en-US" smtClean="0"/>
              <a:t>‹#›</a:t>
            </a:fld>
            <a:endParaRPr lang="en-US"/>
          </a:p>
        </p:txBody>
      </p:sp>
    </p:spTree>
    <p:extLst>
      <p:ext uri="{BB962C8B-B14F-4D97-AF65-F5344CB8AC3E}">
        <p14:creationId xmlns:p14="http://schemas.microsoft.com/office/powerpoint/2010/main" val="3890712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D0C5-5783-466B-9D86-605A5BB711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C36B85-4BD6-4D9B-9E96-98BC72D8D5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112176-E3EB-4051-8E7B-8D7294CA7880}"/>
              </a:ext>
            </a:extLst>
          </p:cNvPr>
          <p:cNvSpPr>
            <a:spLocks noGrp="1"/>
          </p:cNvSpPr>
          <p:nvPr>
            <p:ph type="dt" sz="half" idx="10"/>
          </p:nvPr>
        </p:nvSpPr>
        <p:spPr/>
        <p:txBody>
          <a:bodyPr/>
          <a:lstStyle/>
          <a:p>
            <a:fld id="{DA19B855-D793-4D2C-9E10-BB1DC920F36B}" type="datetimeFigureOut">
              <a:rPr lang="en-US" smtClean="0"/>
              <a:t>4/16/2020</a:t>
            </a:fld>
            <a:endParaRPr lang="en-US"/>
          </a:p>
        </p:txBody>
      </p:sp>
      <p:sp>
        <p:nvSpPr>
          <p:cNvPr id="5" name="Footer Placeholder 4">
            <a:extLst>
              <a:ext uri="{FF2B5EF4-FFF2-40B4-BE49-F238E27FC236}">
                <a16:creationId xmlns:a16="http://schemas.microsoft.com/office/drawing/2014/main" id="{16C64BB6-ACB9-4531-AF82-81891C5B2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FD938-06D3-46F4-956C-6C4FCC1E0F78}"/>
              </a:ext>
            </a:extLst>
          </p:cNvPr>
          <p:cNvSpPr>
            <a:spLocks noGrp="1"/>
          </p:cNvSpPr>
          <p:nvPr>
            <p:ph type="sldNum" sz="quarter" idx="12"/>
          </p:nvPr>
        </p:nvSpPr>
        <p:spPr/>
        <p:txBody>
          <a:bodyPr/>
          <a:lstStyle/>
          <a:p>
            <a:fld id="{1927D311-809D-4650-A9CE-FBC1E3A6E6B6}" type="slidenum">
              <a:rPr lang="en-US" smtClean="0"/>
              <a:t>‹#›</a:t>
            </a:fld>
            <a:endParaRPr lang="en-US"/>
          </a:p>
        </p:txBody>
      </p:sp>
    </p:spTree>
    <p:extLst>
      <p:ext uri="{BB962C8B-B14F-4D97-AF65-F5344CB8AC3E}">
        <p14:creationId xmlns:p14="http://schemas.microsoft.com/office/powerpoint/2010/main" val="3371475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5EB7-CF59-4DC0-B428-FC814A056C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E7B136-7337-47B6-9FC4-CE7CC1D6F8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FFCEB7-F4F7-44CB-A29D-7340169057D6}"/>
              </a:ext>
            </a:extLst>
          </p:cNvPr>
          <p:cNvSpPr>
            <a:spLocks noGrp="1"/>
          </p:cNvSpPr>
          <p:nvPr>
            <p:ph type="dt" sz="half" idx="10"/>
          </p:nvPr>
        </p:nvSpPr>
        <p:spPr/>
        <p:txBody>
          <a:bodyPr/>
          <a:lstStyle/>
          <a:p>
            <a:fld id="{DA19B855-D793-4D2C-9E10-BB1DC920F36B}" type="datetimeFigureOut">
              <a:rPr lang="en-US" smtClean="0"/>
              <a:t>4/16/2020</a:t>
            </a:fld>
            <a:endParaRPr lang="en-US"/>
          </a:p>
        </p:txBody>
      </p:sp>
      <p:sp>
        <p:nvSpPr>
          <p:cNvPr id="5" name="Footer Placeholder 4">
            <a:extLst>
              <a:ext uri="{FF2B5EF4-FFF2-40B4-BE49-F238E27FC236}">
                <a16:creationId xmlns:a16="http://schemas.microsoft.com/office/drawing/2014/main" id="{A2AF44EA-6E3A-4C85-8C0C-758BE9B8E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40688-9758-4AF9-9C08-4ECDFA781DF2}"/>
              </a:ext>
            </a:extLst>
          </p:cNvPr>
          <p:cNvSpPr>
            <a:spLocks noGrp="1"/>
          </p:cNvSpPr>
          <p:nvPr>
            <p:ph type="sldNum" sz="quarter" idx="12"/>
          </p:nvPr>
        </p:nvSpPr>
        <p:spPr/>
        <p:txBody>
          <a:bodyPr/>
          <a:lstStyle/>
          <a:p>
            <a:fld id="{1927D311-809D-4650-A9CE-FBC1E3A6E6B6}" type="slidenum">
              <a:rPr lang="en-US" smtClean="0"/>
              <a:t>‹#›</a:t>
            </a:fld>
            <a:endParaRPr lang="en-US"/>
          </a:p>
        </p:txBody>
      </p:sp>
    </p:spTree>
    <p:extLst>
      <p:ext uri="{BB962C8B-B14F-4D97-AF65-F5344CB8AC3E}">
        <p14:creationId xmlns:p14="http://schemas.microsoft.com/office/powerpoint/2010/main" val="3421080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36656-116B-458B-87BC-EBB073C0FF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C98A2-8FC0-4161-B5CF-02F753CF2A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3BB5F8-5265-4EBE-96E4-4B44D4CC46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13CDD9-6790-4A0F-8035-38CC6AF81AB4}"/>
              </a:ext>
            </a:extLst>
          </p:cNvPr>
          <p:cNvSpPr>
            <a:spLocks noGrp="1"/>
          </p:cNvSpPr>
          <p:nvPr>
            <p:ph type="dt" sz="half" idx="10"/>
          </p:nvPr>
        </p:nvSpPr>
        <p:spPr/>
        <p:txBody>
          <a:bodyPr/>
          <a:lstStyle/>
          <a:p>
            <a:fld id="{DA19B855-D793-4D2C-9E10-BB1DC920F36B}" type="datetimeFigureOut">
              <a:rPr lang="en-US" smtClean="0"/>
              <a:t>4/16/2020</a:t>
            </a:fld>
            <a:endParaRPr lang="en-US"/>
          </a:p>
        </p:txBody>
      </p:sp>
      <p:sp>
        <p:nvSpPr>
          <p:cNvPr id="6" name="Footer Placeholder 5">
            <a:extLst>
              <a:ext uri="{FF2B5EF4-FFF2-40B4-BE49-F238E27FC236}">
                <a16:creationId xmlns:a16="http://schemas.microsoft.com/office/drawing/2014/main" id="{9526CD06-891B-4828-A67D-F3C4A1942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6869D0-3297-4D62-B80F-BEB4CBA1418E}"/>
              </a:ext>
            </a:extLst>
          </p:cNvPr>
          <p:cNvSpPr>
            <a:spLocks noGrp="1"/>
          </p:cNvSpPr>
          <p:nvPr>
            <p:ph type="sldNum" sz="quarter" idx="12"/>
          </p:nvPr>
        </p:nvSpPr>
        <p:spPr/>
        <p:txBody>
          <a:bodyPr/>
          <a:lstStyle/>
          <a:p>
            <a:fld id="{1927D311-809D-4650-A9CE-FBC1E3A6E6B6}" type="slidenum">
              <a:rPr lang="en-US" smtClean="0"/>
              <a:t>‹#›</a:t>
            </a:fld>
            <a:endParaRPr lang="en-US"/>
          </a:p>
        </p:txBody>
      </p:sp>
    </p:spTree>
    <p:extLst>
      <p:ext uri="{BB962C8B-B14F-4D97-AF65-F5344CB8AC3E}">
        <p14:creationId xmlns:p14="http://schemas.microsoft.com/office/powerpoint/2010/main" val="580680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C1C9-67FF-42E1-B8A2-DA7A4B3B17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19D7C9-9204-4E93-98EF-1DFE27C8F0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0B46E0-4CB7-404D-AF29-25B31E1DC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83908F-62F4-4823-90FD-E7517D075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1846EC-DA52-4E7D-B1E9-22847D9193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06B9F3-3946-4F18-B379-639AC05E7F56}"/>
              </a:ext>
            </a:extLst>
          </p:cNvPr>
          <p:cNvSpPr>
            <a:spLocks noGrp="1"/>
          </p:cNvSpPr>
          <p:nvPr>
            <p:ph type="dt" sz="half" idx="10"/>
          </p:nvPr>
        </p:nvSpPr>
        <p:spPr/>
        <p:txBody>
          <a:bodyPr/>
          <a:lstStyle/>
          <a:p>
            <a:fld id="{DA19B855-D793-4D2C-9E10-BB1DC920F36B}" type="datetimeFigureOut">
              <a:rPr lang="en-US" smtClean="0"/>
              <a:t>4/16/2020</a:t>
            </a:fld>
            <a:endParaRPr lang="en-US"/>
          </a:p>
        </p:txBody>
      </p:sp>
      <p:sp>
        <p:nvSpPr>
          <p:cNvPr id="8" name="Footer Placeholder 7">
            <a:extLst>
              <a:ext uri="{FF2B5EF4-FFF2-40B4-BE49-F238E27FC236}">
                <a16:creationId xmlns:a16="http://schemas.microsoft.com/office/drawing/2014/main" id="{A98E051B-BA5A-4931-9896-8F83D2DE85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15BE4E-9E7A-44EB-9381-2C5C07DC416F}"/>
              </a:ext>
            </a:extLst>
          </p:cNvPr>
          <p:cNvSpPr>
            <a:spLocks noGrp="1"/>
          </p:cNvSpPr>
          <p:nvPr>
            <p:ph type="sldNum" sz="quarter" idx="12"/>
          </p:nvPr>
        </p:nvSpPr>
        <p:spPr/>
        <p:txBody>
          <a:bodyPr/>
          <a:lstStyle/>
          <a:p>
            <a:fld id="{1927D311-809D-4650-A9CE-FBC1E3A6E6B6}" type="slidenum">
              <a:rPr lang="en-US" smtClean="0"/>
              <a:t>‹#›</a:t>
            </a:fld>
            <a:endParaRPr lang="en-US"/>
          </a:p>
        </p:txBody>
      </p:sp>
    </p:spTree>
    <p:extLst>
      <p:ext uri="{BB962C8B-B14F-4D97-AF65-F5344CB8AC3E}">
        <p14:creationId xmlns:p14="http://schemas.microsoft.com/office/powerpoint/2010/main" val="2031684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D84F5-8CA7-4C0A-A5A0-F129FFA20B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D70C76-CA27-41F0-B5D4-744C07840D6A}"/>
              </a:ext>
            </a:extLst>
          </p:cNvPr>
          <p:cNvSpPr>
            <a:spLocks noGrp="1"/>
          </p:cNvSpPr>
          <p:nvPr>
            <p:ph type="dt" sz="half" idx="10"/>
          </p:nvPr>
        </p:nvSpPr>
        <p:spPr/>
        <p:txBody>
          <a:bodyPr/>
          <a:lstStyle/>
          <a:p>
            <a:fld id="{DA19B855-D793-4D2C-9E10-BB1DC920F36B}" type="datetimeFigureOut">
              <a:rPr lang="en-US" smtClean="0"/>
              <a:t>4/16/2020</a:t>
            </a:fld>
            <a:endParaRPr lang="en-US"/>
          </a:p>
        </p:txBody>
      </p:sp>
      <p:sp>
        <p:nvSpPr>
          <p:cNvPr id="4" name="Footer Placeholder 3">
            <a:extLst>
              <a:ext uri="{FF2B5EF4-FFF2-40B4-BE49-F238E27FC236}">
                <a16:creationId xmlns:a16="http://schemas.microsoft.com/office/drawing/2014/main" id="{81465C71-9DFB-401F-891C-DECE0E9E0B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5C6F51-79C5-4C2B-BD0E-5D5C21E91639}"/>
              </a:ext>
            </a:extLst>
          </p:cNvPr>
          <p:cNvSpPr>
            <a:spLocks noGrp="1"/>
          </p:cNvSpPr>
          <p:nvPr>
            <p:ph type="sldNum" sz="quarter" idx="12"/>
          </p:nvPr>
        </p:nvSpPr>
        <p:spPr/>
        <p:txBody>
          <a:bodyPr/>
          <a:lstStyle/>
          <a:p>
            <a:fld id="{1927D311-809D-4650-A9CE-FBC1E3A6E6B6}" type="slidenum">
              <a:rPr lang="en-US" smtClean="0"/>
              <a:t>‹#›</a:t>
            </a:fld>
            <a:endParaRPr lang="en-US"/>
          </a:p>
        </p:txBody>
      </p:sp>
    </p:spTree>
    <p:extLst>
      <p:ext uri="{BB962C8B-B14F-4D97-AF65-F5344CB8AC3E}">
        <p14:creationId xmlns:p14="http://schemas.microsoft.com/office/powerpoint/2010/main" val="3466413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B77AB0-B0B0-4FE9-874C-47D358FB95BF}"/>
              </a:ext>
            </a:extLst>
          </p:cNvPr>
          <p:cNvSpPr>
            <a:spLocks noGrp="1"/>
          </p:cNvSpPr>
          <p:nvPr>
            <p:ph type="dt" sz="half" idx="10"/>
          </p:nvPr>
        </p:nvSpPr>
        <p:spPr/>
        <p:txBody>
          <a:bodyPr/>
          <a:lstStyle/>
          <a:p>
            <a:fld id="{DA19B855-D793-4D2C-9E10-BB1DC920F36B}" type="datetimeFigureOut">
              <a:rPr lang="en-US" smtClean="0"/>
              <a:t>4/16/2020</a:t>
            </a:fld>
            <a:endParaRPr lang="en-US"/>
          </a:p>
        </p:txBody>
      </p:sp>
      <p:sp>
        <p:nvSpPr>
          <p:cNvPr id="3" name="Footer Placeholder 2">
            <a:extLst>
              <a:ext uri="{FF2B5EF4-FFF2-40B4-BE49-F238E27FC236}">
                <a16:creationId xmlns:a16="http://schemas.microsoft.com/office/drawing/2014/main" id="{19B06F63-C553-4F82-A117-5D573E7CAA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78BD57-055B-47E2-876C-9F2E73671508}"/>
              </a:ext>
            </a:extLst>
          </p:cNvPr>
          <p:cNvSpPr>
            <a:spLocks noGrp="1"/>
          </p:cNvSpPr>
          <p:nvPr>
            <p:ph type="sldNum" sz="quarter" idx="12"/>
          </p:nvPr>
        </p:nvSpPr>
        <p:spPr/>
        <p:txBody>
          <a:bodyPr/>
          <a:lstStyle/>
          <a:p>
            <a:fld id="{1927D311-809D-4650-A9CE-FBC1E3A6E6B6}" type="slidenum">
              <a:rPr lang="en-US" smtClean="0"/>
              <a:t>‹#›</a:t>
            </a:fld>
            <a:endParaRPr lang="en-US"/>
          </a:p>
        </p:txBody>
      </p:sp>
    </p:spTree>
    <p:extLst>
      <p:ext uri="{BB962C8B-B14F-4D97-AF65-F5344CB8AC3E}">
        <p14:creationId xmlns:p14="http://schemas.microsoft.com/office/powerpoint/2010/main" val="3312830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19AD6-9C50-40E0-ADAD-1E31433CC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6984E4-2165-4AA8-BA94-87B571D40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36F6E9-6E96-4A47-854D-1B5D280B5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91D62-F0D0-4053-B52E-FED6D9804DED}"/>
              </a:ext>
            </a:extLst>
          </p:cNvPr>
          <p:cNvSpPr>
            <a:spLocks noGrp="1"/>
          </p:cNvSpPr>
          <p:nvPr>
            <p:ph type="dt" sz="half" idx="10"/>
          </p:nvPr>
        </p:nvSpPr>
        <p:spPr/>
        <p:txBody>
          <a:bodyPr/>
          <a:lstStyle/>
          <a:p>
            <a:fld id="{DA19B855-D793-4D2C-9E10-BB1DC920F36B}" type="datetimeFigureOut">
              <a:rPr lang="en-US" smtClean="0"/>
              <a:t>4/16/2020</a:t>
            </a:fld>
            <a:endParaRPr lang="en-US"/>
          </a:p>
        </p:txBody>
      </p:sp>
      <p:sp>
        <p:nvSpPr>
          <p:cNvPr id="6" name="Footer Placeholder 5">
            <a:extLst>
              <a:ext uri="{FF2B5EF4-FFF2-40B4-BE49-F238E27FC236}">
                <a16:creationId xmlns:a16="http://schemas.microsoft.com/office/drawing/2014/main" id="{D5DF378F-83A4-4345-B1C0-A976D9FC8A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DE019-35E5-4F3F-BD2F-E0E4146F17F6}"/>
              </a:ext>
            </a:extLst>
          </p:cNvPr>
          <p:cNvSpPr>
            <a:spLocks noGrp="1"/>
          </p:cNvSpPr>
          <p:nvPr>
            <p:ph type="sldNum" sz="quarter" idx="12"/>
          </p:nvPr>
        </p:nvSpPr>
        <p:spPr/>
        <p:txBody>
          <a:bodyPr/>
          <a:lstStyle/>
          <a:p>
            <a:fld id="{1927D311-809D-4650-A9CE-FBC1E3A6E6B6}" type="slidenum">
              <a:rPr lang="en-US" smtClean="0"/>
              <a:t>‹#›</a:t>
            </a:fld>
            <a:endParaRPr lang="en-US"/>
          </a:p>
        </p:txBody>
      </p:sp>
    </p:spTree>
    <p:extLst>
      <p:ext uri="{BB962C8B-B14F-4D97-AF65-F5344CB8AC3E}">
        <p14:creationId xmlns:p14="http://schemas.microsoft.com/office/powerpoint/2010/main" val="1387220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4128D-2B82-4C41-B960-38651D5805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F05650-EA31-445E-A03F-61E2242766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720A48-F750-4715-873A-C3503C9E6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C38034-2066-468E-9FBE-706551330164}"/>
              </a:ext>
            </a:extLst>
          </p:cNvPr>
          <p:cNvSpPr>
            <a:spLocks noGrp="1"/>
          </p:cNvSpPr>
          <p:nvPr>
            <p:ph type="dt" sz="half" idx="10"/>
          </p:nvPr>
        </p:nvSpPr>
        <p:spPr/>
        <p:txBody>
          <a:bodyPr/>
          <a:lstStyle/>
          <a:p>
            <a:fld id="{DA19B855-D793-4D2C-9E10-BB1DC920F36B}" type="datetimeFigureOut">
              <a:rPr lang="en-US" smtClean="0"/>
              <a:t>4/16/2020</a:t>
            </a:fld>
            <a:endParaRPr lang="en-US"/>
          </a:p>
        </p:txBody>
      </p:sp>
      <p:sp>
        <p:nvSpPr>
          <p:cNvPr id="6" name="Footer Placeholder 5">
            <a:extLst>
              <a:ext uri="{FF2B5EF4-FFF2-40B4-BE49-F238E27FC236}">
                <a16:creationId xmlns:a16="http://schemas.microsoft.com/office/drawing/2014/main" id="{73A165DB-095E-4B8C-91D6-79DA17F7F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EA8533-B8F8-4E00-9625-D2EBECDA19D1}"/>
              </a:ext>
            </a:extLst>
          </p:cNvPr>
          <p:cNvSpPr>
            <a:spLocks noGrp="1"/>
          </p:cNvSpPr>
          <p:nvPr>
            <p:ph type="sldNum" sz="quarter" idx="12"/>
          </p:nvPr>
        </p:nvSpPr>
        <p:spPr/>
        <p:txBody>
          <a:bodyPr/>
          <a:lstStyle/>
          <a:p>
            <a:fld id="{1927D311-809D-4650-A9CE-FBC1E3A6E6B6}" type="slidenum">
              <a:rPr lang="en-US" smtClean="0"/>
              <a:t>‹#›</a:t>
            </a:fld>
            <a:endParaRPr lang="en-US"/>
          </a:p>
        </p:txBody>
      </p:sp>
    </p:spTree>
    <p:extLst>
      <p:ext uri="{BB962C8B-B14F-4D97-AF65-F5344CB8AC3E}">
        <p14:creationId xmlns:p14="http://schemas.microsoft.com/office/powerpoint/2010/main" val="668359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083E4B-57B3-4B1B-97CF-F6B80C085B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0E567E-9E36-46FE-80E6-EEB60C8234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47E74A-78F7-4A0F-8867-45E6F7D47F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9B855-D793-4D2C-9E10-BB1DC920F36B}" type="datetimeFigureOut">
              <a:rPr lang="en-US" smtClean="0"/>
              <a:t>4/16/2020</a:t>
            </a:fld>
            <a:endParaRPr lang="en-US"/>
          </a:p>
        </p:txBody>
      </p:sp>
      <p:sp>
        <p:nvSpPr>
          <p:cNvPr id="5" name="Footer Placeholder 4">
            <a:extLst>
              <a:ext uri="{FF2B5EF4-FFF2-40B4-BE49-F238E27FC236}">
                <a16:creationId xmlns:a16="http://schemas.microsoft.com/office/drawing/2014/main" id="{C41A19C4-CF68-4892-B31C-F3E869A259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FB272A-5722-47B9-BE76-1162515CC5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27D311-809D-4650-A9CE-FBC1E3A6E6B6}" type="slidenum">
              <a:rPr lang="en-US" smtClean="0"/>
              <a:t>‹#›</a:t>
            </a:fld>
            <a:endParaRPr lang="en-US"/>
          </a:p>
        </p:txBody>
      </p:sp>
    </p:spTree>
    <p:extLst>
      <p:ext uri="{BB962C8B-B14F-4D97-AF65-F5344CB8AC3E}">
        <p14:creationId xmlns:p14="http://schemas.microsoft.com/office/powerpoint/2010/main" val="2031836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pn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g"/><Relationship Id="rId5" Type="http://schemas.openxmlformats.org/officeDocument/2006/relationships/image" Target="../media/image11.png"/><Relationship Id="rId15" Type="http://schemas.openxmlformats.org/officeDocument/2006/relationships/image" Target="../media/image19.jpg"/><Relationship Id="rId10" Type="http://schemas.openxmlformats.org/officeDocument/2006/relationships/image" Target="../media/image16.jfif"/><Relationship Id="rId4" Type="http://schemas.openxmlformats.org/officeDocument/2006/relationships/image" Target="../media/image10.png"/><Relationship Id="rId9" Type="http://schemas.openxmlformats.org/officeDocument/2006/relationships/image" Target="../media/image15.jpg"/><Relationship Id="rId1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0.jpg"/><Relationship Id="rId7" Type="http://schemas.openxmlformats.org/officeDocument/2006/relationships/diagramLayout" Target="../diagrams/layout1.xml"/><Relationship Id="rId12" Type="http://schemas.openxmlformats.org/officeDocument/2006/relationships/image" Target="../media/image24.jp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23.png"/><Relationship Id="rId5" Type="http://schemas.openxmlformats.org/officeDocument/2006/relationships/image" Target="../media/image22.png"/><Relationship Id="rId15" Type="http://schemas.openxmlformats.org/officeDocument/2006/relationships/image" Target="../media/image27.png"/><Relationship Id="rId10" Type="http://schemas.microsoft.com/office/2007/relationships/diagramDrawing" Target="../diagrams/drawing1.xml"/><Relationship Id="rId4" Type="http://schemas.openxmlformats.org/officeDocument/2006/relationships/image" Target="../media/image21.png"/><Relationship Id="rId9" Type="http://schemas.openxmlformats.org/officeDocument/2006/relationships/diagramColors" Target="../diagrams/colors1.xml"/><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3.png"/><Relationship Id="rId7" Type="http://schemas.openxmlformats.org/officeDocument/2006/relationships/image" Target="../media/image32.svg"/><Relationship Id="rId12" Type="http://schemas.openxmlformats.org/officeDocument/2006/relationships/image" Target="../media/image37.png"/><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25.png"/><Relationship Id="rId15" Type="http://schemas.microsoft.com/office/2007/relationships/hdphoto" Target="../media/hdphoto2.wdp"/><Relationship Id="rId10" Type="http://schemas.openxmlformats.org/officeDocument/2006/relationships/image" Target="../media/image35.png"/><Relationship Id="rId4" Type="http://schemas.openxmlformats.org/officeDocument/2006/relationships/image" Target="../media/image24.jpg"/><Relationship Id="rId9" Type="http://schemas.openxmlformats.org/officeDocument/2006/relationships/image" Target="../media/image34.svg"/><Relationship Id="rId1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rgbClr val="A8E1E4"/>
            </a:gs>
            <a:gs pos="0">
              <a:schemeClr val="bg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3BE0-3DF6-4C02-AFBC-3E89104FFC46}"/>
              </a:ext>
            </a:extLst>
          </p:cNvPr>
          <p:cNvSpPr>
            <a:spLocks noGrp="1"/>
          </p:cNvSpPr>
          <p:nvPr>
            <p:ph type="title"/>
          </p:nvPr>
        </p:nvSpPr>
        <p:spPr>
          <a:xfrm>
            <a:off x="1140542" y="2561342"/>
            <a:ext cx="6167284" cy="1735316"/>
          </a:xfrm>
        </p:spPr>
        <p:txBody>
          <a:bodyPr>
            <a:normAutofit/>
          </a:bodyPr>
          <a:lstStyle/>
          <a:p>
            <a:r>
              <a:rPr lang="en-US" sz="4800" dirty="0"/>
              <a:t>Capture Object Recognition Engine</a:t>
            </a:r>
          </a:p>
        </p:txBody>
      </p:sp>
      <p:pic>
        <p:nvPicPr>
          <p:cNvPr id="7" name="Content Placeholder 6">
            <a:extLst>
              <a:ext uri="{FF2B5EF4-FFF2-40B4-BE49-F238E27FC236}">
                <a16:creationId xmlns:a16="http://schemas.microsoft.com/office/drawing/2014/main" id="{57858DBD-EE8C-40FC-8224-68AB2D7853E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884627" y="609077"/>
            <a:ext cx="4699870" cy="5639846"/>
          </a:xfrm>
        </p:spPr>
      </p:pic>
      <p:sp>
        <p:nvSpPr>
          <p:cNvPr id="4" name="Title 1">
            <a:extLst>
              <a:ext uri="{FF2B5EF4-FFF2-40B4-BE49-F238E27FC236}">
                <a16:creationId xmlns:a16="http://schemas.microsoft.com/office/drawing/2014/main" id="{5B73186E-40C0-43B9-AE4A-918D82388EA2}"/>
              </a:ext>
            </a:extLst>
          </p:cNvPr>
          <p:cNvSpPr txBox="1">
            <a:spLocks/>
          </p:cNvSpPr>
          <p:nvPr/>
        </p:nvSpPr>
        <p:spPr>
          <a:xfrm rot="16200000">
            <a:off x="-1760631" y="1760632"/>
            <a:ext cx="3967316" cy="44605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2400" dirty="0">
                <a:solidFill>
                  <a:schemeClr val="bg1">
                    <a:lumMod val="65000"/>
                  </a:schemeClr>
                </a:solidFill>
              </a:rPr>
              <a:t>Team //  Loot Box</a:t>
            </a:r>
          </a:p>
        </p:txBody>
      </p:sp>
      <p:sp>
        <p:nvSpPr>
          <p:cNvPr id="5" name="Title 1">
            <a:extLst>
              <a:ext uri="{FF2B5EF4-FFF2-40B4-BE49-F238E27FC236}">
                <a16:creationId xmlns:a16="http://schemas.microsoft.com/office/drawing/2014/main" id="{3BDC87E9-9D52-4820-9132-81DE21611BBC}"/>
              </a:ext>
            </a:extLst>
          </p:cNvPr>
          <p:cNvSpPr txBox="1">
            <a:spLocks/>
          </p:cNvSpPr>
          <p:nvPr/>
        </p:nvSpPr>
        <p:spPr>
          <a:xfrm>
            <a:off x="1140542" y="3967316"/>
            <a:ext cx="4699870" cy="17353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b="1" dirty="0">
                <a:solidFill>
                  <a:schemeClr val="accent4"/>
                </a:solidFill>
              </a:rPr>
              <a:t>CORE</a:t>
            </a:r>
          </a:p>
        </p:txBody>
      </p:sp>
    </p:spTree>
    <p:extLst>
      <p:ext uri="{BB962C8B-B14F-4D97-AF65-F5344CB8AC3E}">
        <p14:creationId xmlns:p14="http://schemas.microsoft.com/office/powerpoint/2010/main" val="2828637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A7E1E4"/>
            </a:gs>
            <a:gs pos="33000">
              <a:schemeClr val="bg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2C6F2D4-4D0D-4995-B322-1E418D2FF501}"/>
              </a:ext>
            </a:extLst>
          </p:cNvPr>
          <p:cNvSpPr txBox="1">
            <a:spLocks/>
          </p:cNvSpPr>
          <p:nvPr/>
        </p:nvSpPr>
        <p:spPr>
          <a:xfrm rot="16200000">
            <a:off x="-2324639" y="2324638"/>
            <a:ext cx="5125065" cy="4757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2400" dirty="0">
                <a:solidFill>
                  <a:schemeClr val="bg1">
                    <a:lumMod val="65000"/>
                  </a:schemeClr>
                </a:solidFill>
              </a:rPr>
              <a:t>Augmented Reality</a:t>
            </a:r>
          </a:p>
        </p:txBody>
      </p:sp>
      <p:sp>
        <p:nvSpPr>
          <p:cNvPr id="8" name="Content Placeholder 2">
            <a:extLst>
              <a:ext uri="{FF2B5EF4-FFF2-40B4-BE49-F238E27FC236}">
                <a16:creationId xmlns:a16="http://schemas.microsoft.com/office/drawing/2014/main" id="{B7991104-8EBB-48DF-9ECF-8E33DD68C440}"/>
              </a:ext>
            </a:extLst>
          </p:cNvPr>
          <p:cNvSpPr>
            <a:spLocks noGrp="1"/>
          </p:cNvSpPr>
          <p:nvPr>
            <p:ph idx="1"/>
          </p:nvPr>
        </p:nvSpPr>
        <p:spPr>
          <a:xfrm>
            <a:off x="475788" y="139697"/>
            <a:ext cx="7285461" cy="596284"/>
          </a:xfrm>
        </p:spPr>
        <p:txBody>
          <a:bodyPr>
            <a:noAutofit/>
          </a:bodyPr>
          <a:lstStyle/>
          <a:p>
            <a:pPr marL="0" indent="0">
              <a:buNone/>
            </a:pPr>
            <a:r>
              <a:rPr lang="en-US" sz="3600" dirty="0">
                <a:latin typeface="+mj-lt"/>
              </a:rPr>
              <a:t> Computer Vision (Machine Learning)</a:t>
            </a:r>
          </a:p>
        </p:txBody>
      </p:sp>
      <p:pic>
        <p:nvPicPr>
          <p:cNvPr id="20" name="Picture 19">
            <a:extLst>
              <a:ext uri="{FF2B5EF4-FFF2-40B4-BE49-F238E27FC236}">
                <a16:creationId xmlns:a16="http://schemas.microsoft.com/office/drawing/2014/main" id="{B84F8919-41AA-4AC4-A395-E1BD3647EDC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9598369" y="1153314"/>
            <a:ext cx="2458492" cy="4995276"/>
          </a:xfrm>
          <a:prstGeom prst="rect">
            <a:avLst/>
          </a:prstGeom>
        </p:spPr>
      </p:pic>
      <p:grpSp>
        <p:nvGrpSpPr>
          <p:cNvPr id="3" name="Group 2">
            <a:extLst>
              <a:ext uri="{FF2B5EF4-FFF2-40B4-BE49-F238E27FC236}">
                <a16:creationId xmlns:a16="http://schemas.microsoft.com/office/drawing/2014/main" id="{F275382B-FAE8-4D26-8868-B4655607E06F}"/>
              </a:ext>
            </a:extLst>
          </p:cNvPr>
          <p:cNvGrpSpPr/>
          <p:nvPr/>
        </p:nvGrpSpPr>
        <p:grpSpPr>
          <a:xfrm>
            <a:off x="3121432" y="1871486"/>
            <a:ext cx="2125213" cy="4121143"/>
            <a:chOff x="3010276" y="1892706"/>
            <a:chExt cx="2125213" cy="4121143"/>
          </a:xfrm>
        </p:grpSpPr>
        <p:pic>
          <p:nvPicPr>
            <p:cNvPr id="14" name="Picture 13">
              <a:extLst>
                <a:ext uri="{FF2B5EF4-FFF2-40B4-BE49-F238E27FC236}">
                  <a16:creationId xmlns:a16="http://schemas.microsoft.com/office/drawing/2014/main" id="{4CF4BD17-564B-4DD4-9F8B-94D35944334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010276" y="1892706"/>
              <a:ext cx="2125213" cy="4121143"/>
            </a:xfrm>
            <a:prstGeom prst="rect">
              <a:avLst/>
            </a:prstGeom>
          </p:spPr>
        </p:pic>
        <p:pic>
          <p:nvPicPr>
            <p:cNvPr id="15" name="Picture 14">
              <a:extLst>
                <a:ext uri="{FF2B5EF4-FFF2-40B4-BE49-F238E27FC236}">
                  <a16:creationId xmlns:a16="http://schemas.microsoft.com/office/drawing/2014/main" id="{38B90D80-9820-4446-938F-6943140B98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8236" y="2375498"/>
              <a:ext cx="1434192" cy="3107417"/>
            </a:xfrm>
            <a:prstGeom prst="rect">
              <a:avLst/>
            </a:prstGeom>
          </p:spPr>
        </p:pic>
      </p:grpSp>
      <p:grpSp>
        <p:nvGrpSpPr>
          <p:cNvPr id="2" name="Group 1">
            <a:extLst>
              <a:ext uri="{FF2B5EF4-FFF2-40B4-BE49-F238E27FC236}">
                <a16:creationId xmlns:a16="http://schemas.microsoft.com/office/drawing/2014/main" id="{C0A86CD7-B388-4B9B-9459-95A894F6AB5D}"/>
              </a:ext>
            </a:extLst>
          </p:cNvPr>
          <p:cNvGrpSpPr/>
          <p:nvPr/>
        </p:nvGrpSpPr>
        <p:grpSpPr>
          <a:xfrm>
            <a:off x="176315" y="2827800"/>
            <a:ext cx="2539666" cy="2765616"/>
            <a:chOff x="1039245" y="1708448"/>
            <a:chExt cx="2539666" cy="2765616"/>
          </a:xfrm>
        </p:grpSpPr>
        <p:pic>
          <p:nvPicPr>
            <p:cNvPr id="11" name="Picture 10">
              <a:extLst>
                <a:ext uri="{FF2B5EF4-FFF2-40B4-BE49-F238E27FC236}">
                  <a16:creationId xmlns:a16="http://schemas.microsoft.com/office/drawing/2014/main" id="{300B88A3-8EF3-4118-AF8C-C25CF9FE7F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8327"/>
            <a:stretch/>
          </p:blipFill>
          <p:spPr>
            <a:xfrm>
              <a:off x="1039245" y="1708448"/>
              <a:ext cx="2539666" cy="2765616"/>
            </a:xfrm>
            <a:prstGeom prst="rect">
              <a:avLst/>
            </a:prstGeom>
          </p:spPr>
        </p:pic>
        <p:sp>
          <p:nvSpPr>
            <p:cNvPr id="12" name="Rectangle 11">
              <a:extLst>
                <a:ext uri="{FF2B5EF4-FFF2-40B4-BE49-F238E27FC236}">
                  <a16:creationId xmlns:a16="http://schemas.microsoft.com/office/drawing/2014/main" id="{8875F521-61EB-451A-BBD7-D608E030715E}"/>
                </a:ext>
              </a:extLst>
            </p:cNvPr>
            <p:cNvSpPr/>
            <p:nvPr/>
          </p:nvSpPr>
          <p:spPr>
            <a:xfrm rot="2069805">
              <a:off x="2729892" y="2920776"/>
              <a:ext cx="450764"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t>
              </a:r>
            </a:p>
          </p:txBody>
        </p:sp>
        <p:sp>
          <p:nvSpPr>
            <p:cNvPr id="13" name="Rectangle 12">
              <a:extLst>
                <a:ext uri="{FF2B5EF4-FFF2-40B4-BE49-F238E27FC236}">
                  <a16:creationId xmlns:a16="http://schemas.microsoft.com/office/drawing/2014/main" id="{85E54449-E0B1-4CCC-AB79-CF5B0BBBF021}"/>
                </a:ext>
              </a:extLst>
            </p:cNvPr>
            <p:cNvSpPr/>
            <p:nvPr/>
          </p:nvSpPr>
          <p:spPr>
            <a:xfrm flipH="1">
              <a:off x="1052629" y="1709772"/>
              <a:ext cx="950783" cy="1200329"/>
            </a:xfrm>
            <a:prstGeom prst="rect">
              <a:avLst/>
            </a:prstGeom>
            <a:noFill/>
          </p:spPr>
          <p:txBody>
            <a:bodyPr wrap="square" lIns="91440" tIns="45720" rIns="91440" bIns="45720">
              <a:spAutoFit/>
            </a:bodyPr>
            <a:lstStyle/>
            <a:p>
              <a:pPr algn="ctr"/>
              <a:r>
                <a:rPr lang="en-US" sz="7200" b="0" cap="none" spc="0" dirty="0">
                  <a:ln w="0"/>
                  <a:solidFill>
                    <a:schemeClr val="accent1"/>
                  </a:solidFill>
                  <a:effectLst>
                    <a:outerShdw blurRad="38100" dist="25400" dir="5400000" algn="ctr" rotWithShape="0">
                      <a:srgbClr val="6E747A">
                        <a:alpha val="43000"/>
                      </a:srgbClr>
                    </a:outerShdw>
                  </a:effectLst>
                </a:rPr>
                <a:t>?</a:t>
              </a:r>
            </a:p>
          </p:txBody>
        </p:sp>
      </p:grpSp>
      <p:pic>
        <p:nvPicPr>
          <p:cNvPr id="17" name="Picture 16">
            <a:extLst>
              <a:ext uri="{FF2B5EF4-FFF2-40B4-BE49-F238E27FC236}">
                <a16:creationId xmlns:a16="http://schemas.microsoft.com/office/drawing/2014/main" id="{75F87C07-0A2E-46DE-A5B2-5545B0D5172C}"/>
              </a:ext>
            </a:extLst>
          </p:cNvPr>
          <p:cNvPicPr>
            <a:picLocks noChangeAspect="1"/>
          </p:cNvPicPr>
          <p:nvPr/>
        </p:nvPicPr>
        <p:blipFill rotWithShape="1">
          <a:blip r:embed="rId6">
            <a:extLst>
              <a:ext uri="{28A0092B-C50C-407E-A947-70E740481C1C}">
                <a14:useLocalDpi xmlns:a14="http://schemas.microsoft.com/office/drawing/2010/main" val="0"/>
              </a:ext>
            </a:extLst>
          </a:blip>
          <a:srcRect l="15916" t="-249" r="11162" b="-1100"/>
          <a:stretch/>
        </p:blipFill>
        <p:spPr>
          <a:xfrm rot="5400000">
            <a:off x="4892042" y="1911006"/>
            <a:ext cx="4817925" cy="3479892"/>
          </a:xfrm>
          <a:prstGeom prst="rect">
            <a:avLst/>
          </a:prstGeom>
        </p:spPr>
      </p:pic>
      <p:pic>
        <p:nvPicPr>
          <p:cNvPr id="18" name="Picture 17">
            <a:extLst>
              <a:ext uri="{FF2B5EF4-FFF2-40B4-BE49-F238E27FC236}">
                <a16:creationId xmlns:a16="http://schemas.microsoft.com/office/drawing/2014/main" id="{B32844DD-1E30-44D0-91B0-8A78C45793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3820" y="1818989"/>
            <a:ext cx="1736504" cy="3663926"/>
          </a:xfrm>
          <a:prstGeom prst="rect">
            <a:avLst/>
          </a:prstGeom>
        </p:spPr>
      </p:pic>
      <p:sp>
        <p:nvSpPr>
          <p:cNvPr id="22" name="Rectangle 21">
            <a:extLst>
              <a:ext uri="{FF2B5EF4-FFF2-40B4-BE49-F238E27FC236}">
                <a16:creationId xmlns:a16="http://schemas.microsoft.com/office/drawing/2014/main" id="{9FCFEC6A-9661-4F96-BBEB-ABAA3FC49F79}"/>
              </a:ext>
            </a:extLst>
          </p:cNvPr>
          <p:cNvSpPr/>
          <p:nvPr/>
        </p:nvSpPr>
        <p:spPr>
          <a:xfrm>
            <a:off x="9040951" y="3310416"/>
            <a:ext cx="646332"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cxnSp>
        <p:nvCxnSpPr>
          <p:cNvPr id="16" name="Straight Arrow Connector 15">
            <a:extLst>
              <a:ext uri="{FF2B5EF4-FFF2-40B4-BE49-F238E27FC236}">
                <a16:creationId xmlns:a16="http://schemas.microsoft.com/office/drawing/2014/main" id="{7778107E-34B2-447C-AD9C-0218F5B311CB}"/>
              </a:ext>
            </a:extLst>
          </p:cNvPr>
          <p:cNvCxnSpPr>
            <a:cxnSpLocks/>
          </p:cNvCxnSpPr>
          <p:nvPr/>
        </p:nvCxnSpPr>
        <p:spPr>
          <a:xfrm>
            <a:off x="2819090" y="3934159"/>
            <a:ext cx="398768" cy="0"/>
          </a:xfrm>
          <a:prstGeom prst="straightConnector1">
            <a:avLst/>
          </a:prstGeom>
          <a:ln w="95250">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7C6FFDB7-B413-40C1-8E09-F66F8FE2A60E}"/>
              </a:ext>
            </a:extLst>
          </p:cNvPr>
          <p:cNvCxnSpPr>
            <a:cxnSpLocks/>
          </p:cNvCxnSpPr>
          <p:nvPr/>
        </p:nvCxnSpPr>
        <p:spPr>
          <a:xfrm>
            <a:off x="5162290" y="3940558"/>
            <a:ext cx="398768" cy="0"/>
          </a:xfrm>
          <a:prstGeom prst="straightConnector1">
            <a:avLst/>
          </a:prstGeom>
          <a:ln w="952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550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7000">
              <a:srgbClr val="A7E1E4"/>
            </a:gs>
            <a:gs pos="70000">
              <a:schemeClr val="bg1"/>
            </a:gs>
          </a:gsLst>
          <a:lin ang="5400000" scaled="1"/>
        </a:gradFill>
        <a:effectLst/>
      </p:bgPr>
    </p:bg>
    <p:spTree>
      <p:nvGrpSpPr>
        <p:cNvPr id="1" name=""/>
        <p:cNvGrpSpPr/>
        <p:nvPr/>
      </p:nvGrpSpPr>
      <p:grpSpPr>
        <a:xfrm>
          <a:off x="0" y="0"/>
          <a:ext cx="0" cy="0"/>
          <a:chOff x="0" y="0"/>
          <a:chExt cx="0" cy="0"/>
        </a:xfrm>
      </p:grpSpPr>
      <p:pic>
        <p:nvPicPr>
          <p:cNvPr id="6" name="Picture 5" descr="A picture containing cake, table, cup, chocolate&#10;&#10;Description automatically generated">
            <a:extLst>
              <a:ext uri="{FF2B5EF4-FFF2-40B4-BE49-F238E27FC236}">
                <a16:creationId xmlns:a16="http://schemas.microsoft.com/office/drawing/2014/main" id="{DAA1DFFF-057A-44C8-978A-C9C8662B7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821" y="58994"/>
            <a:ext cx="10408177" cy="6858000"/>
          </a:xfrm>
          <a:prstGeom prst="rect">
            <a:avLst/>
          </a:prstGeom>
        </p:spPr>
      </p:pic>
      <p:sp>
        <p:nvSpPr>
          <p:cNvPr id="10" name="Title 1">
            <a:extLst>
              <a:ext uri="{FF2B5EF4-FFF2-40B4-BE49-F238E27FC236}">
                <a16:creationId xmlns:a16="http://schemas.microsoft.com/office/drawing/2014/main" id="{92C6F2D4-4D0D-4995-B322-1E418D2FF501}"/>
              </a:ext>
            </a:extLst>
          </p:cNvPr>
          <p:cNvSpPr txBox="1">
            <a:spLocks/>
          </p:cNvSpPr>
          <p:nvPr/>
        </p:nvSpPr>
        <p:spPr>
          <a:xfrm rot="16200000">
            <a:off x="-505521" y="505519"/>
            <a:ext cx="1442225" cy="431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2400" dirty="0">
                <a:solidFill>
                  <a:schemeClr val="bg1">
                    <a:lumMod val="65000"/>
                  </a:schemeClr>
                </a:solidFill>
              </a:rPr>
              <a:t>3D Art</a:t>
            </a:r>
          </a:p>
        </p:txBody>
      </p:sp>
      <p:sp>
        <p:nvSpPr>
          <p:cNvPr id="16" name="Title 1">
            <a:extLst>
              <a:ext uri="{FF2B5EF4-FFF2-40B4-BE49-F238E27FC236}">
                <a16:creationId xmlns:a16="http://schemas.microsoft.com/office/drawing/2014/main" id="{69478C26-A37F-47DD-B02D-5094928C06C9}"/>
              </a:ext>
            </a:extLst>
          </p:cNvPr>
          <p:cNvSpPr txBox="1">
            <a:spLocks/>
          </p:cNvSpPr>
          <p:nvPr/>
        </p:nvSpPr>
        <p:spPr>
          <a:xfrm>
            <a:off x="2053977" y="2770493"/>
            <a:ext cx="4042023" cy="2104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nSpc>
                <a:spcPct val="150000"/>
              </a:lnSpc>
              <a:buFont typeface="Arial" panose="020B0604020202020204" pitchFamily="34" charset="0"/>
              <a:buChar char="•"/>
            </a:pPr>
            <a:r>
              <a:rPr lang="en-US" sz="2800" dirty="0"/>
              <a:t>How was it made?</a:t>
            </a:r>
          </a:p>
          <a:p>
            <a:pPr marL="571500" indent="-571500">
              <a:lnSpc>
                <a:spcPct val="150000"/>
              </a:lnSpc>
              <a:buFont typeface="Arial" panose="020B0604020202020204" pitchFamily="34" charset="0"/>
              <a:buChar char="•"/>
            </a:pPr>
            <a:r>
              <a:rPr lang="en-US" sz="2800" dirty="0"/>
              <a:t>Reasons</a:t>
            </a:r>
          </a:p>
          <a:p>
            <a:pPr marL="571500" indent="-571500">
              <a:lnSpc>
                <a:spcPct val="150000"/>
              </a:lnSpc>
              <a:buFont typeface="Arial" panose="020B0604020202020204" pitchFamily="34" charset="0"/>
              <a:buChar char="•"/>
            </a:pPr>
            <a:r>
              <a:rPr lang="en-US" sz="2800" dirty="0"/>
              <a:t>Quality</a:t>
            </a:r>
          </a:p>
        </p:txBody>
      </p:sp>
      <p:pic>
        <p:nvPicPr>
          <p:cNvPr id="21" name="Picture 20">
            <a:extLst>
              <a:ext uri="{FF2B5EF4-FFF2-40B4-BE49-F238E27FC236}">
                <a16:creationId xmlns:a16="http://schemas.microsoft.com/office/drawing/2014/main" id="{449BDA6A-B653-48F9-9741-57A59EB5B6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411" t="6150" b="50000"/>
          <a:stretch/>
        </p:blipFill>
        <p:spPr>
          <a:xfrm>
            <a:off x="903357" y="472349"/>
            <a:ext cx="3560442" cy="2488644"/>
          </a:xfrm>
          <a:prstGeom prst="rect">
            <a:avLst/>
          </a:prstGeom>
        </p:spPr>
      </p:pic>
    </p:spTree>
    <p:extLst>
      <p:ext uri="{BB962C8B-B14F-4D97-AF65-F5344CB8AC3E}">
        <p14:creationId xmlns:p14="http://schemas.microsoft.com/office/powerpoint/2010/main" val="2480562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A7E1E4"/>
            </a:gs>
            <a:gs pos="66000">
              <a:schemeClr val="bg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2C6F2D4-4D0D-4995-B322-1E418D2FF501}"/>
              </a:ext>
            </a:extLst>
          </p:cNvPr>
          <p:cNvSpPr txBox="1">
            <a:spLocks/>
          </p:cNvSpPr>
          <p:nvPr/>
        </p:nvSpPr>
        <p:spPr>
          <a:xfrm rot="16200000">
            <a:off x="-352656" y="352656"/>
            <a:ext cx="1181100" cy="4757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2400" dirty="0">
                <a:solidFill>
                  <a:schemeClr val="bg1">
                    <a:lumMod val="65000"/>
                  </a:schemeClr>
                </a:solidFill>
              </a:rPr>
              <a:t>UI/UX</a:t>
            </a:r>
          </a:p>
        </p:txBody>
      </p:sp>
      <p:sp>
        <p:nvSpPr>
          <p:cNvPr id="8" name="Content Placeholder 2">
            <a:extLst>
              <a:ext uri="{FF2B5EF4-FFF2-40B4-BE49-F238E27FC236}">
                <a16:creationId xmlns:a16="http://schemas.microsoft.com/office/drawing/2014/main" id="{B7991104-8EBB-48DF-9ECF-8E33DD68C440}"/>
              </a:ext>
            </a:extLst>
          </p:cNvPr>
          <p:cNvSpPr>
            <a:spLocks noGrp="1"/>
          </p:cNvSpPr>
          <p:nvPr>
            <p:ph idx="1"/>
          </p:nvPr>
        </p:nvSpPr>
        <p:spPr>
          <a:xfrm>
            <a:off x="713678" y="83660"/>
            <a:ext cx="7285461" cy="596284"/>
          </a:xfrm>
        </p:spPr>
        <p:txBody>
          <a:bodyPr>
            <a:noAutofit/>
          </a:bodyPr>
          <a:lstStyle/>
          <a:p>
            <a:pPr marL="0" indent="0">
              <a:buNone/>
            </a:pPr>
            <a:r>
              <a:rPr lang="en-US" sz="3600" dirty="0">
                <a:latin typeface="+mj-lt"/>
              </a:rPr>
              <a:t>Warehouse Needs</a:t>
            </a:r>
          </a:p>
        </p:txBody>
      </p:sp>
      <p:sp>
        <p:nvSpPr>
          <p:cNvPr id="38" name="Title 1">
            <a:extLst>
              <a:ext uri="{FF2B5EF4-FFF2-40B4-BE49-F238E27FC236}">
                <a16:creationId xmlns:a16="http://schemas.microsoft.com/office/drawing/2014/main" id="{6FAF87E4-5AC7-4244-B297-EC7146B8CDB1}"/>
              </a:ext>
            </a:extLst>
          </p:cNvPr>
          <p:cNvSpPr txBox="1">
            <a:spLocks/>
          </p:cNvSpPr>
          <p:nvPr/>
        </p:nvSpPr>
        <p:spPr>
          <a:xfrm>
            <a:off x="713678" y="1169101"/>
            <a:ext cx="2430729" cy="596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Pain Points</a:t>
            </a:r>
            <a:endParaRPr lang="en-US" sz="2800" dirty="0"/>
          </a:p>
        </p:txBody>
      </p:sp>
      <p:pic>
        <p:nvPicPr>
          <p:cNvPr id="49" name="Picture 48" descr="A close up of a logo&#10;&#10;Description automatically generated">
            <a:extLst>
              <a:ext uri="{FF2B5EF4-FFF2-40B4-BE49-F238E27FC236}">
                <a16:creationId xmlns:a16="http://schemas.microsoft.com/office/drawing/2014/main" id="{E1FC5BBA-2ED4-4DCC-9D53-6998DC15E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9066" y="176137"/>
            <a:ext cx="1303296" cy="2369628"/>
          </a:xfrm>
          <a:prstGeom prst="rect">
            <a:avLst/>
          </a:prstGeom>
          <a:effectLst>
            <a:outerShdw blurRad="50800" dist="38100" dir="5400000" algn="t" rotWithShape="0">
              <a:prstClr val="black">
                <a:alpha val="23000"/>
              </a:prstClr>
            </a:outerShdw>
          </a:effectLst>
          <a:scene3d>
            <a:camera prst="perspectiveLeft"/>
            <a:lightRig rig="threePt" dir="t"/>
          </a:scene3d>
        </p:spPr>
      </p:pic>
      <p:pic>
        <p:nvPicPr>
          <p:cNvPr id="50" name="Picture 49">
            <a:extLst>
              <a:ext uri="{FF2B5EF4-FFF2-40B4-BE49-F238E27FC236}">
                <a16:creationId xmlns:a16="http://schemas.microsoft.com/office/drawing/2014/main" id="{A1755EB8-54A1-47A0-899B-517FB04340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7418" y="558233"/>
            <a:ext cx="1303296" cy="2369628"/>
          </a:xfrm>
          <a:prstGeom prst="rect">
            <a:avLst/>
          </a:prstGeom>
          <a:effectLst>
            <a:outerShdw blurRad="50800" dist="38100" dir="5400000" algn="t" rotWithShape="0">
              <a:prstClr val="black">
                <a:alpha val="23000"/>
              </a:prstClr>
            </a:outerShdw>
          </a:effectLst>
          <a:scene3d>
            <a:camera prst="perspectiveLeft"/>
            <a:lightRig rig="threePt" dir="t"/>
          </a:scene3d>
        </p:spPr>
      </p:pic>
      <p:pic>
        <p:nvPicPr>
          <p:cNvPr id="51" name="Picture 50" descr="A picture containing player&#10;&#10;Description automatically generated">
            <a:extLst>
              <a:ext uri="{FF2B5EF4-FFF2-40B4-BE49-F238E27FC236}">
                <a16:creationId xmlns:a16="http://schemas.microsoft.com/office/drawing/2014/main" id="{F03B4898-5E2B-410C-8C5A-DA57EDEA8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7815" y="1064048"/>
            <a:ext cx="1303296" cy="2369629"/>
          </a:xfrm>
          <a:prstGeom prst="rect">
            <a:avLst/>
          </a:prstGeom>
          <a:effectLst>
            <a:outerShdw blurRad="50800" dist="38100" dir="5400000" algn="t" rotWithShape="0">
              <a:prstClr val="black">
                <a:alpha val="23000"/>
              </a:prstClr>
            </a:outerShdw>
          </a:effectLst>
          <a:scene3d>
            <a:camera prst="perspectiveLeft"/>
            <a:lightRig rig="threePt" dir="t"/>
          </a:scene3d>
        </p:spPr>
      </p:pic>
      <p:pic>
        <p:nvPicPr>
          <p:cNvPr id="52" name="Picture 51" descr="A close up of a logo&#10;&#10;Description automatically generated">
            <a:extLst>
              <a:ext uri="{FF2B5EF4-FFF2-40B4-BE49-F238E27FC236}">
                <a16:creationId xmlns:a16="http://schemas.microsoft.com/office/drawing/2014/main" id="{D619C5B9-ABBA-43FA-88F2-6C41097A91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8212" y="1575348"/>
            <a:ext cx="1303296" cy="2369628"/>
          </a:xfrm>
          <a:prstGeom prst="rect">
            <a:avLst/>
          </a:prstGeom>
          <a:effectLst>
            <a:outerShdw blurRad="50800" dist="38100" dir="2700000" algn="tl" rotWithShape="0">
              <a:prstClr val="black">
                <a:alpha val="18000"/>
              </a:prstClr>
            </a:outerShdw>
          </a:effectLst>
          <a:scene3d>
            <a:camera prst="perspectiveLeft"/>
            <a:lightRig rig="threePt" dir="t"/>
          </a:scene3d>
        </p:spPr>
      </p:pic>
      <p:sp>
        <p:nvSpPr>
          <p:cNvPr id="53" name="Title 1">
            <a:extLst>
              <a:ext uri="{FF2B5EF4-FFF2-40B4-BE49-F238E27FC236}">
                <a16:creationId xmlns:a16="http://schemas.microsoft.com/office/drawing/2014/main" id="{5AE905AB-7F82-451C-9EA9-A2264B75A0DD}"/>
              </a:ext>
            </a:extLst>
          </p:cNvPr>
          <p:cNvSpPr txBox="1">
            <a:spLocks/>
          </p:cNvSpPr>
          <p:nvPr/>
        </p:nvSpPr>
        <p:spPr>
          <a:xfrm>
            <a:off x="713678" y="4216412"/>
            <a:ext cx="3103943" cy="596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Future Possibility</a:t>
            </a:r>
            <a:endParaRPr lang="en-US" sz="2800" dirty="0"/>
          </a:p>
        </p:txBody>
      </p:sp>
      <p:sp>
        <p:nvSpPr>
          <p:cNvPr id="54" name="Oval 53">
            <a:extLst>
              <a:ext uri="{FF2B5EF4-FFF2-40B4-BE49-F238E27FC236}">
                <a16:creationId xmlns:a16="http://schemas.microsoft.com/office/drawing/2014/main" id="{E3D335A1-6E98-4E3D-AAFB-9B228137598B}"/>
              </a:ext>
            </a:extLst>
          </p:cNvPr>
          <p:cNvSpPr/>
          <p:nvPr/>
        </p:nvSpPr>
        <p:spPr>
          <a:xfrm>
            <a:off x="713678" y="1743047"/>
            <a:ext cx="1884463" cy="1884463"/>
          </a:xfrm>
          <a:prstGeom prst="ellipse">
            <a:avLst/>
          </a:prstGeom>
          <a:blipFill>
            <a:blip r:embed="rId7"/>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ighlight>
                  <a:srgbClr val="165C61"/>
                </a:highlight>
              </a:rPr>
              <a:t>Torn/Missing Labels</a:t>
            </a:r>
          </a:p>
        </p:txBody>
      </p:sp>
      <p:sp>
        <p:nvSpPr>
          <p:cNvPr id="57" name="Oval 56">
            <a:extLst>
              <a:ext uri="{FF2B5EF4-FFF2-40B4-BE49-F238E27FC236}">
                <a16:creationId xmlns:a16="http://schemas.microsoft.com/office/drawing/2014/main" id="{63B494C5-7E17-48F5-96B1-A388CBEBEA4C}"/>
              </a:ext>
            </a:extLst>
          </p:cNvPr>
          <p:cNvSpPr/>
          <p:nvPr/>
        </p:nvSpPr>
        <p:spPr>
          <a:xfrm>
            <a:off x="2719093" y="1743047"/>
            <a:ext cx="1884463" cy="1884463"/>
          </a:xfrm>
          <a:prstGeom prst="ellipse">
            <a:avLst/>
          </a:prstGeom>
          <a:blipFill dpi="0" rotWithShape="1">
            <a:blip r:embed="rId8"/>
            <a:srcRect/>
            <a:stretch>
              <a:fillRect l="-12000" r="-12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ighlight>
                  <a:srgbClr val="165C61"/>
                </a:highlight>
              </a:rPr>
              <a:t> Possible Forgotten</a:t>
            </a:r>
          </a:p>
          <a:p>
            <a:pPr algn="ctr"/>
            <a:r>
              <a:rPr lang="en-US" sz="1600" dirty="0">
                <a:solidFill>
                  <a:schemeClr val="bg1"/>
                </a:solidFill>
                <a:highlight>
                  <a:srgbClr val="165C61"/>
                </a:highlight>
              </a:rPr>
              <a:t>Inventory</a:t>
            </a:r>
          </a:p>
        </p:txBody>
      </p:sp>
      <p:sp>
        <p:nvSpPr>
          <p:cNvPr id="58" name="Oval 57">
            <a:extLst>
              <a:ext uri="{FF2B5EF4-FFF2-40B4-BE49-F238E27FC236}">
                <a16:creationId xmlns:a16="http://schemas.microsoft.com/office/drawing/2014/main" id="{AAFFC4CE-C3E2-41B3-B495-5686DF0B6FBF}"/>
              </a:ext>
            </a:extLst>
          </p:cNvPr>
          <p:cNvSpPr/>
          <p:nvPr/>
        </p:nvSpPr>
        <p:spPr>
          <a:xfrm>
            <a:off x="4724523" y="1743047"/>
            <a:ext cx="1884463" cy="1884463"/>
          </a:xfrm>
          <a:prstGeom prst="ellipse">
            <a:avLst/>
          </a:prstGeom>
          <a:blipFill>
            <a:blip r:embed="rId9"/>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ighlight>
                  <a:srgbClr val="165C61"/>
                </a:highlight>
              </a:rPr>
              <a:t>Miscounted</a:t>
            </a:r>
          </a:p>
          <a:p>
            <a:pPr algn="ctr"/>
            <a:r>
              <a:rPr lang="en-US" sz="1600" dirty="0">
                <a:solidFill>
                  <a:schemeClr val="bg1"/>
                </a:solidFill>
                <a:highlight>
                  <a:srgbClr val="165C61"/>
                </a:highlight>
              </a:rPr>
              <a:t>Inventory</a:t>
            </a:r>
          </a:p>
        </p:txBody>
      </p:sp>
      <p:sp>
        <p:nvSpPr>
          <p:cNvPr id="61" name="Oval 60">
            <a:extLst>
              <a:ext uri="{FF2B5EF4-FFF2-40B4-BE49-F238E27FC236}">
                <a16:creationId xmlns:a16="http://schemas.microsoft.com/office/drawing/2014/main" id="{803C58F9-600D-4C63-B647-D7C036562553}"/>
              </a:ext>
            </a:extLst>
          </p:cNvPr>
          <p:cNvSpPr/>
          <p:nvPr/>
        </p:nvSpPr>
        <p:spPr>
          <a:xfrm>
            <a:off x="746291" y="4812696"/>
            <a:ext cx="1884463" cy="1884463"/>
          </a:xfrm>
          <a:prstGeom prst="ellipse">
            <a:avLst/>
          </a:prstGeom>
          <a:blipFill dpi="0" rotWithShape="1">
            <a:blip r:embed="rId10"/>
            <a:srcRect/>
            <a:stretch>
              <a:fillRect l="-5000" r="-19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ighlight>
                  <a:srgbClr val="165C61"/>
                </a:highlight>
              </a:rPr>
              <a:t>RFID Tech</a:t>
            </a:r>
          </a:p>
        </p:txBody>
      </p:sp>
      <p:sp>
        <p:nvSpPr>
          <p:cNvPr id="62" name="Oval 61">
            <a:extLst>
              <a:ext uri="{FF2B5EF4-FFF2-40B4-BE49-F238E27FC236}">
                <a16:creationId xmlns:a16="http://schemas.microsoft.com/office/drawing/2014/main" id="{DC02F114-D1BC-4D2D-A823-E16F3A60887B}"/>
              </a:ext>
            </a:extLst>
          </p:cNvPr>
          <p:cNvSpPr/>
          <p:nvPr/>
        </p:nvSpPr>
        <p:spPr>
          <a:xfrm>
            <a:off x="3097595" y="4741147"/>
            <a:ext cx="1884463" cy="1884463"/>
          </a:xfrm>
          <a:prstGeom prst="ellipse">
            <a:avLst/>
          </a:prstGeom>
          <a:blipFill dpi="0" rotWithShape="1">
            <a:blip r:embed="rId11"/>
            <a:srcRect/>
            <a:stretch>
              <a:fillRect l="-13000" r="-43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ighlight>
                  <a:srgbClr val="165C61"/>
                </a:highlight>
              </a:rPr>
              <a:t>Barcodes</a:t>
            </a:r>
          </a:p>
        </p:txBody>
      </p:sp>
      <p:sp>
        <p:nvSpPr>
          <p:cNvPr id="63" name="Rectangle 62">
            <a:extLst>
              <a:ext uri="{FF2B5EF4-FFF2-40B4-BE49-F238E27FC236}">
                <a16:creationId xmlns:a16="http://schemas.microsoft.com/office/drawing/2014/main" id="{94FC4D92-385E-44E9-8948-D55B0AC2BF8C}"/>
              </a:ext>
            </a:extLst>
          </p:cNvPr>
          <p:cNvSpPr/>
          <p:nvPr/>
        </p:nvSpPr>
        <p:spPr>
          <a:xfrm>
            <a:off x="2621928" y="5221714"/>
            <a:ext cx="529312" cy="923330"/>
          </a:xfrm>
          <a:prstGeom prst="rect">
            <a:avLst/>
          </a:prstGeom>
          <a:noFill/>
        </p:spPr>
        <p:txBody>
          <a:bodyPr wrap="none" lIns="91440" tIns="45720" rIns="91440" bIns="45720">
            <a:spAutoFit/>
          </a:bodyPr>
          <a:lstStyle/>
          <a:p>
            <a:pPr algn="ctr"/>
            <a:r>
              <a:rPr lang="en-US" sz="5400" dirty="0">
                <a:ln w="0"/>
                <a:solidFill>
                  <a:srgbClr val="165C61"/>
                </a:solidFill>
                <a:effectLst>
                  <a:outerShdw blurRad="38100" dist="25400" dir="5400000" algn="ctr" rotWithShape="0">
                    <a:srgbClr val="6E747A">
                      <a:alpha val="43000"/>
                    </a:srgbClr>
                  </a:outerShdw>
                </a:effectLst>
              </a:rPr>
              <a:t>+</a:t>
            </a:r>
            <a:endParaRPr lang="en-US" sz="5400" b="0" cap="none" spc="0" dirty="0">
              <a:ln w="0"/>
              <a:solidFill>
                <a:srgbClr val="165C61"/>
              </a:solidFill>
              <a:effectLst>
                <a:outerShdw blurRad="38100" dist="25400" dir="5400000" algn="ctr" rotWithShape="0">
                  <a:srgbClr val="6E747A">
                    <a:alpha val="43000"/>
                  </a:srgbClr>
                </a:outerShdw>
              </a:effectLst>
            </a:endParaRPr>
          </a:p>
        </p:txBody>
      </p:sp>
      <p:sp>
        <p:nvSpPr>
          <p:cNvPr id="64" name="Rectangle 63">
            <a:extLst>
              <a:ext uri="{FF2B5EF4-FFF2-40B4-BE49-F238E27FC236}">
                <a16:creationId xmlns:a16="http://schemas.microsoft.com/office/drawing/2014/main" id="{431E1BA6-348F-4BA0-8E29-1CCC81BD4DDB}"/>
              </a:ext>
            </a:extLst>
          </p:cNvPr>
          <p:cNvSpPr/>
          <p:nvPr/>
        </p:nvSpPr>
        <p:spPr>
          <a:xfrm>
            <a:off x="4982058" y="5221713"/>
            <a:ext cx="529312" cy="923330"/>
          </a:xfrm>
          <a:prstGeom prst="rect">
            <a:avLst/>
          </a:prstGeom>
          <a:noFill/>
        </p:spPr>
        <p:txBody>
          <a:bodyPr wrap="none" lIns="91440" tIns="45720" rIns="91440" bIns="45720">
            <a:spAutoFit/>
          </a:bodyPr>
          <a:lstStyle/>
          <a:p>
            <a:pPr algn="ctr"/>
            <a:r>
              <a:rPr lang="en-US" sz="5400" dirty="0">
                <a:ln w="0"/>
                <a:solidFill>
                  <a:srgbClr val="165C61"/>
                </a:solidFill>
                <a:effectLst>
                  <a:outerShdw blurRad="38100" dist="25400" dir="5400000" algn="ctr" rotWithShape="0">
                    <a:srgbClr val="6E747A">
                      <a:alpha val="43000"/>
                    </a:srgbClr>
                  </a:outerShdw>
                </a:effectLst>
              </a:rPr>
              <a:t>+</a:t>
            </a:r>
            <a:endParaRPr lang="en-US" sz="5400" b="0" cap="none" spc="0" dirty="0">
              <a:ln w="0"/>
              <a:solidFill>
                <a:srgbClr val="165C61"/>
              </a:solidFill>
              <a:effectLst>
                <a:outerShdw blurRad="38100" dist="25400" dir="5400000" algn="ctr" rotWithShape="0">
                  <a:srgbClr val="6E747A">
                    <a:alpha val="43000"/>
                  </a:srgbClr>
                </a:outerShdw>
              </a:effectLst>
            </a:endParaRPr>
          </a:p>
        </p:txBody>
      </p:sp>
      <p:sp>
        <p:nvSpPr>
          <p:cNvPr id="65" name="Oval 64">
            <a:extLst>
              <a:ext uri="{FF2B5EF4-FFF2-40B4-BE49-F238E27FC236}">
                <a16:creationId xmlns:a16="http://schemas.microsoft.com/office/drawing/2014/main" id="{869530A3-0D3B-42F4-9A5C-4E6E6E116301}"/>
              </a:ext>
            </a:extLst>
          </p:cNvPr>
          <p:cNvSpPr/>
          <p:nvPr/>
        </p:nvSpPr>
        <p:spPr>
          <a:xfrm>
            <a:off x="5448899" y="4690613"/>
            <a:ext cx="1884463" cy="1884463"/>
          </a:xfrm>
          <a:prstGeom prst="ellipse">
            <a:avLst/>
          </a:prstGeom>
          <a:blipFill dpi="0" rotWithShape="1">
            <a:blip r:embed="rId12"/>
            <a:srcRect/>
            <a:stretch>
              <a:fillRect l="-28000" r="-62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ighlight>
                  <a:srgbClr val="165C61"/>
                </a:highlight>
              </a:rPr>
              <a:t>Robots</a:t>
            </a:r>
          </a:p>
        </p:txBody>
      </p:sp>
      <p:grpSp>
        <p:nvGrpSpPr>
          <p:cNvPr id="2" name="Group 1">
            <a:extLst>
              <a:ext uri="{FF2B5EF4-FFF2-40B4-BE49-F238E27FC236}">
                <a16:creationId xmlns:a16="http://schemas.microsoft.com/office/drawing/2014/main" id="{FAA0B80B-34D3-447E-A608-16AC30A3907D}"/>
              </a:ext>
            </a:extLst>
          </p:cNvPr>
          <p:cNvGrpSpPr/>
          <p:nvPr/>
        </p:nvGrpSpPr>
        <p:grpSpPr>
          <a:xfrm>
            <a:off x="7909892" y="4654012"/>
            <a:ext cx="1884463" cy="1921063"/>
            <a:chOff x="7897798" y="4669721"/>
            <a:chExt cx="1884463" cy="1921063"/>
          </a:xfrm>
        </p:grpSpPr>
        <p:sp>
          <p:nvSpPr>
            <p:cNvPr id="60" name="Oval 59">
              <a:extLst>
                <a:ext uri="{FF2B5EF4-FFF2-40B4-BE49-F238E27FC236}">
                  <a16:creationId xmlns:a16="http://schemas.microsoft.com/office/drawing/2014/main" id="{102907B2-5930-45A7-B6CC-20886FCA7CBE}"/>
                </a:ext>
              </a:extLst>
            </p:cNvPr>
            <p:cNvSpPr/>
            <p:nvPr/>
          </p:nvSpPr>
          <p:spPr>
            <a:xfrm>
              <a:off x="7897798" y="4706321"/>
              <a:ext cx="1884463" cy="1884463"/>
            </a:xfrm>
            <a:prstGeom prst="ellipse">
              <a:avLst/>
            </a:prstGeom>
            <a:solidFill>
              <a:schemeClr val="bg1">
                <a:alpha val="5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highlight>
                  <a:srgbClr val="165C61"/>
                </a:highlight>
              </a:endParaRPr>
            </a:p>
          </p:txBody>
        </p:sp>
        <p:pic>
          <p:nvPicPr>
            <p:cNvPr id="66" name="Content Placeholder 6">
              <a:extLst>
                <a:ext uri="{FF2B5EF4-FFF2-40B4-BE49-F238E27FC236}">
                  <a16:creationId xmlns:a16="http://schemas.microsoft.com/office/drawing/2014/main" id="{1ECF0081-A551-4699-8CB4-308E5DD9486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067925" y="4669721"/>
              <a:ext cx="1544207" cy="1853049"/>
            </a:xfrm>
            <a:prstGeom prst="rect">
              <a:avLst/>
            </a:prstGeom>
          </p:spPr>
        </p:pic>
      </p:grpSp>
      <p:sp>
        <p:nvSpPr>
          <p:cNvPr id="67" name="Rectangle 66">
            <a:extLst>
              <a:ext uri="{FF2B5EF4-FFF2-40B4-BE49-F238E27FC236}">
                <a16:creationId xmlns:a16="http://schemas.microsoft.com/office/drawing/2014/main" id="{D0BD07E4-6AC2-436E-8E15-4568B7FF53E8}"/>
              </a:ext>
            </a:extLst>
          </p:cNvPr>
          <p:cNvSpPr/>
          <p:nvPr/>
        </p:nvSpPr>
        <p:spPr>
          <a:xfrm>
            <a:off x="7333362" y="5221713"/>
            <a:ext cx="529312" cy="923330"/>
          </a:xfrm>
          <a:prstGeom prst="rect">
            <a:avLst/>
          </a:prstGeom>
          <a:noFill/>
        </p:spPr>
        <p:txBody>
          <a:bodyPr wrap="none" lIns="91440" tIns="45720" rIns="91440" bIns="45720">
            <a:spAutoFit/>
          </a:bodyPr>
          <a:lstStyle/>
          <a:p>
            <a:pPr algn="ctr"/>
            <a:r>
              <a:rPr lang="en-US" sz="5400" dirty="0">
                <a:ln w="0"/>
                <a:solidFill>
                  <a:srgbClr val="165C61"/>
                </a:solidFill>
                <a:effectLst>
                  <a:outerShdw blurRad="38100" dist="25400" dir="5400000" algn="ctr" rotWithShape="0">
                    <a:srgbClr val="6E747A">
                      <a:alpha val="43000"/>
                    </a:srgbClr>
                  </a:outerShdw>
                </a:effectLst>
              </a:rPr>
              <a:t>+</a:t>
            </a:r>
            <a:endParaRPr lang="en-US" sz="5400" b="0" cap="none" spc="0" dirty="0">
              <a:ln w="0"/>
              <a:solidFill>
                <a:srgbClr val="165C61"/>
              </a:solidFill>
              <a:effectLst>
                <a:outerShdw blurRad="38100" dist="25400" dir="5400000" algn="ctr" rotWithShape="0">
                  <a:srgbClr val="6E747A">
                    <a:alpha val="43000"/>
                  </a:srgbClr>
                </a:outerShdw>
              </a:effectLst>
            </a:endParaRPr>
          </a:p>
        </p:txBody>
      </p:sp>
      <p:sp>
        <p:nvSpPr>
          <p:cNvPr id="3" name="Rectangle 2">
            <a:extLst>
              <a:ext uri="{FF2B5EF4-FFF2-40B4-BE49-F238E27FC236}">
                <a16:creationId xmlns:a16="http://schemas.microsoft.com/office/drawing/2014/main" id="{7542C048-0BCE-45D2-AC18-F3036039F3DE}"/>
              </a:ext>
            </a:extLst>
          </p:cNvPr>
          <p:cNvSpPr/>
          <p:nvPr/>
        </p:nvSpPr>
        <p:spPr>
          <a:xfrm>
            <a:off x="8492240" y="5422035"/>
            <a:ext cx="695575" cy="369332"/>
          </a:xfrm>
          <a:prstGeom prst="rect">
            <a:avLst/>
          </a:prstGeom>
        </p:spPr>
        <p:txBody>
          <a:bodyPr wrap="none">
            <a:spAutoFit/>
          </a:bodyPr>
          <a:lstStyle/>
          <a:p>
            <a:pPr algn="ctr"/>
            <a:r>
              <a:rPr lang="en-US" dirty="0">
                <a:solidFill>
                  <a:schemeClr val="bg1"/>
                </a:solidFill>
                <a:highlight>
                  <a:srgbClr val="165C61"/>
                </a:highlight>
              </a:rPr>
              <a:t>CORE</a:t>
            </a:r>
          </a:p>
        </p:txBody>
      </p:sp>
      <p:sp>
        <p:nvSpPr>
          <p:cNvPr id="68" name="Rectangle 67">
            <a:extLst>
              <a:ext uri="{FF2B5EF4-FFF2-40B4-BE49-F238E27FC236}">
                <a16:creationId xmlns:a16="http://schemas.microsoft.com/office/drawing/2014/main" id="{D4C5F9AB-2FCA-4746-A573-D34D3155EA80}"/>
              </a:ext>
            </a:extLst>
          </p:cNvPr>
          <p:cNvSpPr/>
          <p:nvPr/>
        </p:nvSpPr>
        <p:spPr>
          <a:xfrm>
            <a:off x="9828545" y="5221713"/>
            <a:ext cx="529312" cy="923330"/>
          </a:xfrm>
          <a:prstGeom prst="rect">
            <a:avLst/>
          </a:prstGeom>
          <a:noFill/>
        </p:spPr>
        <p:txBody>
          <a:bodyPr wrap="none" lIns="91440" tIns="45720" rIns="91440" bIns="45720">
            <a:spAutoFit/>
          </a:bodyPr>
          <a:lstStyle/>
          <a:p>
            <a:pPr algn="ctr"/>
            <a:r>
              <a:rPr lang="en-US" sz="5400" b="0" cap="none" spc="0" dirty="0">
                <a:ln w="0"/>
                <a:solidFill>
                  <a:srgbClr val="165C61"/>
                </a:solidFill>
                <a:effectLst>
                  <a:outerShdw blurRad="38100" dist="25400" dir="5400000" algn="ctr" rotWithShape="0">
                    <a:srgbClr val="6E747A">
                      <a:alpha val="43000"/>
                    </a:srgbClr>
                  </a:outerShdw>
                </a:effectLst>
              </a:rPr>
              <a:t>=</a:t>
            </a:r>
          </a:p>
        </p:txBody>
      </p:sp>
      <p:pic>
        <p:nvPicPr>
          <p:cNvPr id="6" name="Picture 5" descr="A picture containing clock, meter&#10;&#10;Description automatically generated">
            <a:extLst>
              <a:ext uri="{FF2B5EF4-FFF2-40B4-BE49-F238E27FC236}">
                <a16:creationId xmlns:a16="http://schemas.microsoft.com/office/drawing/2014/main" id="{B7BB4C24-5C60-46BF-9E3B-9DA538148AD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98038" y="5045137"/>
            <a:ext cx="1695192" cy="1070122"/>
          </a:xfrm>
          <a:prstGeom prst="rect">
            <a:avLst/>
          </a:prstGeom>
          <a:effectLst>
            <a:reflection stA="16000" endPos="34000" dist="63500" dir="5400000" sy="-100000" algn="bl" rotWithShape="0"/>
            <a:softEdge rad="25400"/>
          </a:effectLst>
          <a:scene3d>
            <a:camera prst="orthographicFront"/>
            <a:lightRig rig="threePt" dir="t"/>
          </a:scene3d>
          <a:sp3d prstMaterial="metal"/>
        </p:spPr>
      </p:pic>
    </p:spTree>
    <p:extLst>
      <p:ext uri="{BB962C8B-B14F-4D97-AF65-F5344CB8AC3E}">
        <p14:creationId xmlns:p14="http://schemas.microsoft.com/office/powerpoint/2010/main" val="2637320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D6F1F2"/>
            </a:gs>
            <a:gs pos="15000">
              <a:schemeClr val="bg1"/>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F0A4969-DA9D-45A7-99F1-BFC7F07EE890}"/>
              </a:ext>
            </a:extLst>
          </p:cNvPr>
          <p:cNvGrpSpPr/>
          <p:nvPr/>
        </p:nvGrpSpPr>
        <p:grpSpPr>
          <a:xfrm>
            <a:off x="9821708" y="4774120"/>
            <a:ext cx="1064049" cy="1064049"/>
            <a:chOff x="9888349" y="5663444"/>
            <a:chExt cx="977045" cy="977045"/>
          </a:xfrm>
        </p:grpSpPr>
        <p:pic>
          <p:nvPicPr>
            <p:cNvPr id="43" name="Picture 42">
              <a:extLst>
                <a:ext uri="{FF2B5EF4-FFF2-40B4-BE49-F238E27FC236}">
                  <a16:creationId xmlns:a16="http://schemas.microsoft.com/office/drawing/2014/main" id="{02C4A2B5-6744-453F-A83E-2B5E0FDE1212}"/>
                </a:ext>
              </a:extLst>
            </p:cNvPr>
            <p:cNvPicPr>
              <a:picLocks noChangeAspect="1"/>
            </p:cNvPicPr>
            <p:nvPr/>
          </p:nvPicPr>
          <p:blipFill rotWithShape="1">
            <a:blip r:embed="rId3">
              <a:extLst>
                <a:ext uri="{28A0092B-C50C-407E-A947-70E740481C1C}">
                  <a14:useLocalDpi xmlns:a14="http://schemas.microsoft.com/office/drawing/2010/main" val="0"/>
                </a:ext>
              </a:extLst>
            </a:blip>
            <a:srcRect l="15081" r="11798"/>
            <a:stretch/>
          </p:blipFill>
          <p:spPr>
            <a:xfrm>
              <a:off x="10015804" y="5738440"/>
              <a:ext cx="714427" cy="827052"/>
            </a:xfrm>
            <a:prstGeom prst="rect">
              <a:avLst/>
            </a:prstGeom>
          </p:spPr>
        </p:pic>
        <p:pic>
          <p:nvPicPr>
            <p:cNvPr id="41" name="Picture 2" descr="Image result for tablet icon transparent">
              <a:extLst>
                <a:ext uri="{FF2B5EF4-FFF2-40B4-BE49-F238E27FC236}">
                  <a16:creationId xmlns:a16="http://schemas.microsoft.com/office/drawing/2014/main" id="{05EE5F3D-8EE0-411E-94B5-2D4420F99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8349" y="5663444"/>
              <a:ext cx="977045" cy="9770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D5CBA352-28C3-4F20-A269-253491C8FC48}"/>
              </a:ext>
            </a:extLst>
          </p:cNvPr>
          <p:cNvGrpSpPr/>
          <p:nvPr/>
        </p:nvGrpSpPr>
        <p:grpSpPr>
          <a:xfrm>
            <a:off x="10577648" y="5869029"/>
            <a:ext cx="1076390" cy="1050328"/>
            <a:chOff x="9718931" y="5662289"/>
            <a:chExt cx="942187" cy="919375"/>
          </a:xfrm>
        </p:grpSpPr>
        <p:pic>
          <p:nvPicPr>
            <p:cNvPr id="44" name="Picture 43">
              <a:extLst>
                <a:ext uri="{FF2B5EF4-FFF2-40B4-BE49-F238E27FC236}">
                  <a16:creationId xmlns:a16="http://schemas.microsoft.com/office/drawing/2014/main" id="{2508A631-C0BF-4371-A0B1-ABE77E763B0B}"/>
                </a:ext>
              </a:extLst>
            </p:cNvPr>
            <p:cNvPicPr>
              <a:picLocks noChangeAspect="1"/>
            </p:cNvPicPr>
            <p:nvPr/>
          </p:nvPicPr>
          <p:blipFill rotWithShape="1">
            <a:blip r:embed="rId3">
              <a:extLst>
                <a:ext uri="{28A0092B-C50C-407E-A947-70E740481C1C}">
                  <a14:useLocalDpi xmlns:a14="http://schemas.microsoft.com/office/drawing/2010/main" val="0"/>
                </a:ext>
              </a:extLst>
            </a:blip>
            <a:srcRect l="1721" r="8125"/>
            <a:stretch/>
          </p:blipFill>
          <p:spPr>
            <a:xfrm>
              <a:off x="9771496" y="5770337"/>
              <a:ext cx="644091" cy="527222"/>
            </a:xfrm>
            <a:prstGeom prst="rect">
              <a:avLst/>
            </a:prstGeom>
          </p:spPr>
        </p:pic>
        <p:pic>
          <p:nvPicPr>
            <p:cNvPr id="42" name="Picture 4" descr="Image result for computer icon transparent">
              <a:extLst>
                <a:ext uri="{FF2B5EF4-FFF2-40B4-BE49-F238E27FC236}">
                  <a16:creationId xmlns:a16="http://schemas.microsoft.com/office/drawing/2014/main" id="{7C10903C-A270-4500-8B44-342494DABB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8931" y="5662289"/>
              <a:ext cx="942187" cy="91937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itle 1">
            <a:extLst>
              <a:ext uri="{FF2B5EF4-FFF2-40B4-BE49-F238E27FC236}">
                <a16:creationId xmlns:a16="http://schemas.microsoft.com/office/drawing/2014/main" id="{92C6F2D4-4D0D-4995-B322-1E418D2FF501}"/>
              </a:ext>
            </a:extLst>
          </p:cNvPr>
          <p:cNvSpPr txBox="1">
            <a:spLocks/>
          </p:cNvSpPr>
          <p:nvPr/>
        </p:nvSpPr>
        <p:spPr>
          <a:xfrm rot="16200000">
            <a:off x="-2324639" y="2324638"/>
            <a:ext cx="5125065" cy="4757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2400" dirty="0">
                <a:solidFill>
                  <a:schemeClr val="bg1">
                    <a:lumMod val="65000"/>
                  </a:schemeClr>
                </a:solidFill>
              </a:rPr>
              <a:t>Programmers</a:t>
            </a:r>
          </a:p>
        </p:txBody>
      </p:sp>
      <p:sp>
        <p:nvSpPr>
          <p:cNvPr id="8" name="Content Placeholder 2">
            <a:extLst>
              <a:ext uri="{FF2B5EF4-FFF2-40B4-BE49-F238E27FC236}">
                <a16:creationId xmlns:a16="http://schemas.microsoft.com/office/drawing/2014/main" id="{B7991104-8EBB-48DF-9ECF-8E33DD68C440}"/>
              </a:ext>
            </a:extLst>
          </p:cNvPr>
          <p:cNvSpPr>
            <a:spLocks noGrp="1"/>
          </p:cNvSpPr>
          <p:nvPr>
            <p:ph idx="1"/>
          </p:nvPr>
        </p:nvSpPr>
        <p:spPr>
          <a:xfrm>
            <a:off x="713678" y="83660"/>
            <a:ext cx="7285461" cy="596284"/>
          </a:xfrm>
        </p:spPr>
        <p:txBody>
          <a:bodyPr>
            <a:noAutofit/>
          </a:bodyPr>
          <a:lstStyle/>
          <a:p>
            <a:pPr marL="0" indent="0">
              <a:buNone/>
            </a:pPr>
            <a:r>
              <a:rPr lang="en-US" sz="3600" dirty="0">
                <a:latin typeface="+mj-lt"/>
              </a:rPr>
              <a:t>Machine Learning Pipeline</a:t>
            </a:r>
          </a:p>
        </p:txBody>
      </p:sp>
      <p:graphicFrame>
        <p:nvGraphicFramePr>
          <p:cNvPr id="16" name="Diagram 15">
            <a:extLst>
              <a:ext uri="{FF2B5EF4-FFF2-40B4-BE49-F238E27FC236}">
                <a16:creationId xmlns:a16="http://schemas.microsoft.com/office/drawing/2014/main" id="{40E517DA-E02D-4063-B8E9-1448C61911FD}"/>
              </a:ext>
            </a:extLst>
          </p:cNvPr>
          <p:cNvGraphicFramePr/>
          <p:nvPr>
            <p:extLst>
              <p:ext uri="{D42A27DB-BD31-4B8C-83A1-F6EECF244321}">
                <p14:modId xmlns:p14="http://schemas.microsoft.com/office/powerpoint/2010/main" val="4281385381"/>
              </p:ext>
            </p:extLst>
          </p:nvPr>
        </p:nvGraphicFramePr>
        <p:xfrm>
          <a:off x="713678" y="787785"/>
          <a:ext cx="11337377" cy="15766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46" name="Group 45">
            <a:extLst>
              <a:ext uri="{FF2B5EF4-FFF2-40B4-BE49-F238E27FC236}">
                <a16:creationId xmlns:a16="http://schemas.microsoft.com/office/drawing/2014/main" id="{F720E35E-2FFB-454E-BB48-DA9B2B7BED56}"/>
              </a:ext>
            </a:extLst>
          </p:cNvPr>
          <p:cNvGrpSpPr/>
          <p:nvPr/>
        </p:nvGrpSpPr>
        <p:grpSpPr>
          <a:xfrm>
            <a:off x="-388417" y="4656368"/>
            <a:ext cx="292838" cy="994293"/>
            <a:chOff x="898265" y="2241513"/>
            <a:chExt cx="1334028" cy="4529518"/>
          </a:xfrm>
        </p:grpSpPr>
        <p:pic>
          <p:nvPicPr>
            <p:cNvPr id="21" name="Picture 20">
              <a:extLst>
                <a:ext uri="{FF2B5EF4-FFF2-40B4-BE49-F238E27FC236}">
                  <a16:creationId xmlns:a16="http://schemas.microsoft.com/office/drawing/2014/main" id="{25CE8FAF-1F35-46E1-BFAA-5E333F8E17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4127" y="3597787"/>
              <a:ext cx="1271888" cy="1464361"/>
            </a:xfrm>
            <a:prstGeom prst="rect">
              <a:avLst/>
            </a:prstGeom>
          </p:spPr>
        </p:pic>
        <p:pic>
          <p:nvPicPr>
            <p:cNvPr id="23" name="Picture 22">
              <a:extLst>
                <a:ext uri="{FF2B5EF4-FFF2-40B4-BE49-F238E27FC236}">
                  <a16:creationId xmlns:a16="http://schemas.microsoft.com/office/drawing/2014/main" id="{27B59FCF-2F62-45C1-883E-4BF956DE0E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8265" y="2241513"/>
              <a:ext cx="1334028" cy="1123835"/>
            </a:xfrm>
            <a:prstGeom prst="rect">
              <a:avLst/>
            </a:prstGeom>
          </p:spPr>
        </p:pic>
        <p:pic>
          <p:nvPicPr>
            <p:cNvPr id="24" name="Picture 23">
              <a:extLst>
                <a:ext uri="{FF2B5EF4-FFF2-40B4-BE49-F238E27FC236}">
                  <a16:creationId xmlns:a16="http://schemas.microsoft.com/office/drawing/2014/main" id="{F9C54CA9-B890-43EF-B6F1-A6368A497D2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3957" y="5294588"/>
              <a:ext cx="1102643" cy="1476443"/>
            </a:xfrm>
            <a:prstGeom prst="rect">
              <a:avLst/>
            </a:prstGeom>
          </p:spPr>
        </p:pic>
      </p:grpSp>
      <p:pic>
        <p:nvPicPr>
          <p:cNvPr id="26" name="Picture 25">
            <a:extLst>
              <a:ext uri="{FF2B5EF4-FFF2-40B4-BE49-F238E27FC236}">
                <a16:creationId xmlns:a16="http://schemas.microsoft.com/office/drawing/2014/main" id="{B90B3CE8-4A3A-4959-B924-C9ECA1E8A188}"/>
              </a:ext>
            </a:extLst>
          </p:cNvPr>
          <p:cNvPicPr>
            <a:picLocks noChangeAspect="1"/>
          </p:cNvPicPr>
          <p:nvPr/>
        </p:nvPicPr>
        <p:blipFill>
          <a:blip r:embed="rId14"/>
          <a:stretch>
            <a:fillRect/>
          </a:stretch>
        </p:blipFill>
        <p:spPr>
          <a:xfrm>
            <a:off x="4046670" y="2243123"/>
            <a:ext cx="1568790" cy="1415634"/>
          </a:xfrm>
          <a:prstGeom prst="rect">
            <a:avLst/>
          </a:prstGeom>
        </p:spPr>
      </p:pic>
      <p:pic>
        <p:nvPicPr>
          <p:cNvPr id="27" name="Picture 26">
            <a:extLst>
              <a:ext uri="{FF2B5EF4-FFF2-40B4-BE49-F238E27FC236}">
                <a16:creationId xmlns:a16="http://schemas.microsoft.com/office/drawing/2014/main" id="{60445D95-4753-42B2-AF4F-1100EAA3C9EC}"/>
              </a:ext>
            </a:extLst>
          </p:cNvPr>
          <p:cNvPicPr>
            <a:picLocks noChangeAspect="1"/>
          </p:cNvPicPr>
          <p:nvPr/>
        </p:nvPicPr>
        <p:blipFill>
          <a:blip r:embed="rId15"/>
          <a:stretch>
            <a:fillRect/>
          </a:stretch>
        </p:blipFill>
        <p:spPr>
          <a:xfrm>
            <a:off x="4176171" y="3730721"/>
            <a:ext cx="1309786" cy="1394344"/>
          </a:xfrm>
          <a:prstGeom prst="rect">
            <a:avLst/>
          </a:prstGeom>
        </p:spPr>
      </p:pic>
      <p:pic>
        <p:nvPicPr>
          <p:cNvPr id="28" name="Picture 27">
            <a:extLst>
              <a:ext uri="{FF2B5EF4-FFF2-40B4-BE49-F238E27FC236}">
                <a16:creationId xmlns:a16="http://schemas.microsoft.com/office/drawing/2014/main" id="{B7AA0BB5-C6D7-441D-BF8D-9A47D310E905}"/>
              </a:ext>
            </a:extLst>
          </p:cNvPr>
          <p:cNvPicPr>
            <a:picLocks noChangeAspect="1"/>
          </p:cNvPicPr>
          <p:nvPr/>
        </p:nvPicPr>
        <p:blipFill>
          <a:blip r:embed="rId16"/>
          <a:stretch>
            <a:fillRect/>
          </a:stretch>
        </p:blipFill>
        <p:spPr>
          <a:xfrm>
            <a:off x="3917838" y="5244500"/>
            <a:ext cx="1826453" cy="1576621"/>
          </a:xfrm>
          <a:prstGeom prst="rect">
            <a:avLst/>
          </a:prstGeom>
        </p:spPr>
      </p:pic>
      <p:grpSp>
        <p:nvGrpSpPr>
          <p:cNvPr id="29" name="Group 28">
            <a:extLst>
              <a:ext uri="{FF2B5EF4-FFF2-40B4-BE49-F238E27FC236}">
                <a16:creationId xmlns:a16="http://schemas.microsoft.com/office/drawing/2014/main" id="{FE9CB6E2-47E7-4518-8390-4C7060C14160}"/>
              </a:ext>
            </a:extLst>
          </p:cNvPr>
          <p:cNvGrpSpPr/>
          <p:nvPr/>
        </p:nvGrpSpPr>
        <p:grpSpPr>
          <a:xfrm>
            <a:off x="6764416" y="2514130"/>
            <a:ext cx="2410741" cy="1050673"/>
            <a:chOff x="6529892" y="2608621"/>
            <a:chExt cx="2567519" cy="1119002"/>
          </a:xfrm>
        </p:grpSpPr>
        <p:sp>
          <p:nvSpPr>
            <p:cNvPr id="30" name="Flowchart: Multidocument 29">
              <a:extLst>
                <a:ext uri="{FF2B5EF4-FFF2-40B4-BE49-F238E27FC236}">
                  <a16:creationId xmlns:a16="http://schemas.microsoft.com/office/drawing/2014/main" id="{2CE0BEA8-52D6-428D-AA53-B3316EC04B17}"/>
                </a:ext>
              </a:extLst>
            </p:cNvPr>
            <p:cNvSpPr/>
            <p:nvPr/>
          </p:nvSpPr>
          <p:spPr>
            <a:xfrm>
              <a:off x="6529892" y="2695347"/>
              <a:ext cx="968958" cy="938834"/>
            </a:xfrm>
            <a:prstGeom prst="flowChartMulti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solidFill>
                    <a:schemeClr val="tx1"/>
                  </a:solidFill>
                </a:rPr>
                <a:t>Images</a:t>
              </a:r>
              <a:endParaRPr lang="en-US" sz="700" b="1" dirty="0">
                <a:solidFill>
                  <a:schemeClr val="tx1"/>
                </a:solidFill>
              </a:endParaRPr>
            </a:p>
          </p:txBody>
        </p:sp>
        <p:sp>
          <p:nvSpPr>
            <p:cNvPr id="31" name="Plus Sign 30">
              <a:extLst>
                <a:ext uri="{FF2B5EF4-FFF2-40B4-BE49-F238E27FC236}">
                  <a16:creationId xmlns:a16="http://schemas.microsoft.com/office/drawing/2014/main" id="{39E74680-203A-42B7-8694-E30D8BF8906C}"/>
                </a:ext>
              </a:extLst>
            </p:cNvPr>
            <p:cNvSpPr/>
            <p:nvPr/>
          </p:nvSpPr>
          <p:spPr>
            <a:xfrm>
              <a:off x="7609072" y="2889534"/>
              <a:ext cx="420334" cy="418890"/>
            </a:xfrm>
            <a:prstGeom prst="mathPlu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Flowchart: Internal Storage 31">
              <a:extLst>
                <a:ext uri="{FF2B5EF4-FFF2-40B4-BE49-F238E27FC236}">
                  <a16:creationId xmlns:a16="http://schemas.microsoft.com/office/drawing/2014/main" id="{67672E80-2514-4FD4-8046-296F4930FB53}"/>
                </a:ext>
              </a:extLst>
            </p:cNvPr>
            <p:cNvSpPr/>
            <p:nvPr/>
          </p:nvSpPr>
          <p:spPr>
            <a:xfrm>
              <a:off x="8139629" y="2608621"/>
              <a:ext cx="957782" cy="1119002"/>
            </a:xfrm>
            <a:prstGeom prst="flowChartInternalStorag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t>Dataset</a:t>
              </a:r>
            </a:p>
          </p:txBody>
        </p:sp>
      </p:grpSp>
      <p:cxnSp>
        <p:nvCxnSpPr>
          <p:cNvPr id="33" name="Straight Arrow Connector 32">
            <a:extLst>
              <a:ext uri="{FF2B5EF4-FFF2-40B4-BE49-F238E27FC236}">
                <a16:creationId xmlns:a16="http://schemas.microsoft.com/office/drawing/2014/main" id="{C1088A0A-1B58-40D3-90BE-DCDB931A2927}"/>
              </a:ext>
            </a:extLst>
          </p:cNvPr>
          <p:cNvCxnSpPr>
            <a:cxnSpLocks/>
          </p:cNvCxnSpPr>
          <p:nvPr/>
        </p:nvCxnSpPr>
        <p:spPr>
          <a:xfrm>
            <a:off x="7969787" y="4029876"/>
            <a:ext cx="0" cy="744245"/>
          </a:xfrm>
          <a:prstGeom prst="straightConnector1">
            <a:avLst/>
          </a:prstGeom>
          <a:ln w="95250">
            <a:tailEnd type="triangle"/>
          </a:ln>
        </p:spPr>
        <p:style>
          <a:lnRef idx="3">
            <a:schemeClr val="accent1"/>
          </a:lnRef>
          <a:fillRef idx="0">
            <a:schemeClr val="accent1"/>
          </a:fillRef>
          <a:effectRef idx="2">
            <a:schemeClr val="accent1"/>
          </a:effectRef>
          <a:fontRef idx="minor">
            <a:schemeClr val="tx1"/>
          </a:fontRef>
        </p:style>
      </p:cxnSp>
      <p:sp>
        <p:nvSpPr>
          <p:cNvPr id="34" name="Thought Bubble: Cloud 33">
            <a:extLst>
              <a:ext uri="{FF2B5EF4-FFF2-40B4-BE49-F238E27FC236}">
                <a16:creationId xmlns:a16="http://schemas.microsoft.com/office/drawing/2014/main" id="{B87DD57F-C1BE-469A-B27B-D52790CDBB61}"/>
              </a:ext>
            </a:extLst>
          </p:cNvPr>
          <p:cNvSpPr/>
          <p:nvPr/>
        </p:nvSpPr>
        <p:spPr>
          <a:xfrm>
            <a:off x="6993080" y="5066287"/>
            <a:ext cx="2012117" cy="1372904"/>
          </a:xfrm>
          <a:prstGeom prst="cloudCallout">
            <a:avLst>
              <a:gd name="adj1" fmla="val -51839"/>
              <a:gd name="adj2" fmla="val 64406"/>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rPr>
              <a:t>Microsoft’s Custom Vision</a:t>
            </a:r>
          </a:p>
        </p:txBody>
      </p:sp>
      <p:sp>
        <p:nvSpPr>
          <p:cNvPr id="35" name="Thought Bubble: Cloud 34">
            <a:extLst>
              <a:ext uri="{FF2B5EF4-FFF2-40B4-BE49-F238E27FC236}">
                <a16:creationId xmlns:a16="http://schemas.microsoft.com/office/drawing/2014/main" id="{C85F15A1-D73F-4256-8334-83A410281EDE}"/>
              </a:ext>
            </a:extLst>
          </p:cNvPr>
          <p:cNvSpPr/>
          <p:nvPr/>
        </p:nvSpPr>
        <p:spPr>
          <a:xfrm>
            <a:off x="9896938" y="2362902"/>
            <a:ext cx="2041746" cy="1342401"/>
          </a:xfrm>
          <a:prstGeom prst="cloudCallout">
            <a:avLst>
              <a:gd name="adj1" fmla="val -49290"/>
              <a:gd name="adj2" fmla="val 6551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rPr>
              <a:t>Microsoft’s Custom Vision</a:t>
            </a:r>
          </a:p>
        </p:txBody>
      </p:sp>
      <p:cxnSp>
        <p:nvCxnSpPr>
          <p:cNvPr id="36" name="Straight Arrow Connector 35">
            <a:extLst>
              <a:ext uri="{FF2B5EF4-FFF2-40B4-BE49-F238E27FC236}">
                <a16:creationId xmlns:a16="http://schemas.microsoft.com/office/drawing/2014/main" id="{790A6106-9904-48BF-A648-FAF6802A4F42}"/>
              </a:ext>
            </a:extLst>
          </p:cNvPr>
          <p:cNvCxnSpPr>
            <a:cxnSpLocks/>
          </p:cNvCxnSpPr>
          <p:nvPr/>
        </p:nvCxnSpPr>
        <p:spPr>
          <a:xfrm>
            <a:off x="11170787" y="4029875"/>
            <a:ext cx="0" cy="744245"/>
          </a:xfrm>
          <a:prstGeom prst="straightConnector1">
            <a:avLst/>
          </a:prstGeom>
          <a:ln w="95250">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EE9433FB-0F48-42FE-ADAE-3260F4E110B6}"/>
              </a:ext>
            </a:extLst>
          </p:cNvPr>
          <p:cNvCxnSpPr>
            <a:cxnSpLocks/>
          </p:cNvCxnSpPr>
          <p:nvPr/>
        </p:nvCxnSpPr>
        <p:spPr>
          <a:xfrm flipV="1">
            <a:off x="10917811" y="4040253"/>
            <a:ext cx="0" cy="733867"/>
          </a:xfrm>
          <a:prstGeom prst="straightConnector1">
            <a:avLst/>
          </a:prstGeom>
          <a:ln w="95250">
            <a:tailEnd type="triangle"/>
          </a:ln>
        </p:spPr>
        <p:style>
          <a:lnRef idx="3">
            <a:schemeClr val="accent1"/>
          </a:lnRef>
          <a:fillRef idx="0">
            <a:schemeClr val="accent1"/>
          </a:fillRef>
          <a:effectRef idx="2">
            <a:schemeClr val="accent1"/>
          </a:effectRef>
          <a:fontRef idx="minor">
            <a:schemeClr val="tx1"/>
          </a:fontRef>
        </p:style>
      </p:cxnSp>
      <p:grpSp>
        <p:nvGrpSpPr>
          <p:cNvPr id="9" name="Group 8">
            <a:extLst>
              <a:ext uri="{FF2B5EF4-FFF2-40B4-BE49-F238E27FC236}">
                <a16:creationId xmlns:a16="http://schemas.microsoft.com/office/drawing/2014/main" id="{1C357ADD-936E-449D-A794-B785D49191A5}"/>
              </a:ext>
            </a:extLst>
          </p:cNvPr>
          <p:cNvGrpSpPr/>
          <p:nvPr/>
        </p:nvGrpSpPr>
        <p:grpSpPr>
          <a:xfrm>
            <a:off x="11234896" y="4880420"/>
            <a:ext cx="957104" cy="1050328"/>
            <a:chOff x="11143115" y="5140800"/>
            <a:chExt cx="621990" cy="621990"/>
          </a:xfrm>
        </p:grpSpPr>
        <p:pic>
          <p:nvPicPr>
            <p:cNvPr id="39" name="Picture 38">
              <a:extLst>
                <a:ext uri="{FF2B5EF4-FFF2-40B4-BE49-F238E27FC236}">
                  <a16:creationId xmlns:a16="http://schemas.microsoft.com/office/drawing/2014/main" id="{4745165C-8878-4D83-B8D9-1E10ABC54D04}"/>
                </a:ext>
              </a:extLst>
            </p:cNvPr>
            <p:cNvPicPr>
              <a:picLocks noChangeAspect="1"/>
            </p:cNvPicPr>
            <p:nvPr/>
          </p:nvPicPr>
          <p:blipFill rotWithShape="1">
            <a:blip r:embed="rId3">
              <a:extLst>
                <a:ext uri="{28A0092B-C50C-407E-A947-70E740481C1C}">
                  <a14:useLocalDpi xmlns:a14="http://schemas.microsoft.com/office/drawing/2010/main" val="0"/>
                </a:ext>
              </a:extLst>
            </a:blip>
            <a:srcRect l="22185" r="21843"/>
            <a:stretch/>
          </p:blipFill>
          <p:spPr>
            <a:xfrm>
              <a:off x="11308556" y="5226528"/>
              <a:ext cx="292894" cy="413106"/>
            </a:xfrm>
            <a:prstGeom prst="rect">
              <a:avLst/>
            </a:prstGeom>
          </p:spPr>
        </p:pic>
        <p:pic>
          <p:nvPicPr>
            <p:cNvPr id="40" name="Picture 2" descr="Image result for smartphone icon transparent">
              <a:extLst>
                <a:ext uri="{FF2B5EF4-FFF2-40B4-BE49-F238E27FC236}">
                  <a16:creationId xmlns:a16="http://schemas.microsoft.com/office/drawing/2014/main" id="{4FBA03CB-D7CA-4BF9-9B84-E360767B289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43115" y="5140800"/>
              <a:ext cx="621990" cy="621990"/>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47" descr="A picture containing cake, table, sitting, black&#10;&#10;Description automatically generated">
            <a:extLst>
              <a:ext uri="{FF2B5EF4-FFF2-40B4-BE49-F238E27FC236}">
                <a16:creationId xmlns:a16="http://schemas.microsoft.com/office/drawing/2014/main" id="{F3C149CA-E798-4A44-8335-3B3E743365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flipH="1">
            <a:off x="44713" y="3133413"/>
            <a:ext cx="3898465" cy="2759624"/>
          </a:xfrm>
          <a:prstGeom prst="rect">
            <a:avLst/>
          </a:prstGeom>
        </p:spPr>
      </p:pic>
    </p:spTree>
    <p:extLst>
      <p:ext uri="{BB962C8B-B14F-4D97-AF65-F5344CB8AC3E}">
        <p14:creationId xmlns:p14="http://schemas.microsoft.com/office/powerpoint/2010/main" val="450859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rgbClr val="A8E1E4"/>
            </a:gs>
            <a:gs pos="1000">
              <a:schemeClr val="bg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2C6F2D4-4D0D-4995-B322-1E418D2FF501}"/>
              </a:ext>
            </a:extLst>
          </p:cNvPr>
          <p:cNvSpPr txBox="1">
            <a:spLocks/>
          </p:cNvSpPr>
          <p:nvPr/>
        </p:nvSpPr>
        <p:spPr>
          <a:xfrm rot="16200000">
            <a:off x="-2358092" y="2358091"/>
            <a:ext cx="5125065" cy="40888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2400" dirty="0">
                <a:solidFill>
                  <a:schemeClr val="bg1">
                    <a:lumMod val="65000"/>
                  </a:schemeClr>
                </a:solidFill>
              </a:rPr>
              <a:t>Programmers</a:t>
            </a:r>
          </a:p>
        </p:txBody>
      </p:sp>
      <p:sp>
        <p:nvSpPr>
          <p:cNvPr id="8" name="Content Placeholder 2">
            <a:extLst>
              <a:ext uri="{FF2B5EF4-FFF2-40B4-BE49-F238E27FC236}">
                <a16:creationId xmlns:a16="http://schemas.microsoft.com/office/drawing/2014/main" id="{B7991104-8EBB-48DF-9ECF-8E33DD68C440}"/>
              </a:ext>
            </a:extLst>
          </p:cNvPr>
          <p:cNvSpPr>
            <a:spLocks noGrp="1"/>
          </p:cNvSpPr>
          <p:nvPr>
            <p:ph idx="1"/>
          </p:nvPr>
        </p:nvSpPr>
        <p:spPr>
          <a:xfrm>
            <a:off x="713678" y="83660"/>
            <a:ext cx="10457109" cy="596284"/>
          </a:xfrm>
        </p:spPr>
        <p:txBody>
          <a:bodyPr>
            <a:noAutofit/>
          </a:bodyPr>
          <a:lstStyle/>
          <a:p>
            <a:pPr marL="0" indent="0">
              <a:buNone/>
            </a:pPr>
            <a:r>
              <a:rPr lang="en-US" sz="3600" dirty="0">
                <a:latin typeface="Avenir Book" panose="02000503020000020003" pitchFamily="50" charset="0"/>
              </a:rPr>
              <a:t>Powered by Machine Learning and Computer Vision</a:t>
            </a:r>
          </a:p>
        </p:txBody>
      </p:sp>
      <p:grpSp>
        <p:nvGrpSpPr>
          <p:cNvPr id="46" name="Group 45">
            <a:extLst>
              <a:ext uri="{FF2B5EF4-FFF2-40B4-BE49-F238E27FC236}">
                <a16:creationId xmlns:a16="http://schemas.microsoft.com/office/drawing/2014/main" id="{F720E35E-2FFB-454E-BB48-DA9B2B7BED56}"/>
              </a:ext>
            </a:extLst>
          </p:cNvPr>
          <p:cNvGrpSpPr/>
          <p:nvPr/>
        </p:nvGrpSpPr>
        <p:grpSpPr>
          <a:xfrm>
            <a:off x="-388417" y="4656368"/>
            <a:ext cx="292838" cy="994293"/>
            <a:chOff x="898265" y="2241513"/>
            <a:chExt cx="1334028" cy="4529518"/>
          </a:xfrm>
        </p:grpSpPr>
        <p:pic>
          <p:nvPicPr>
            <p:cNvPr id="21" name="Picture 20">
              <a:extLst>
                <a:ext uri="{FF2B5EF4-FFF2-40B4-BE49-F238E27FC236}">
                  <a16:creationId xmlns:a16="http://schemas.microsoft.com/office/drawing/2014/main" id="{25CE8FAF-1F35-46E1-BFAA-5E333F8E1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27" y="3597787"/>
              <a:ext cx="1271888" cy="1464361"/>
            </a:xfrm>
            <a:prstGeom prst="rect">
              <a:avLst/>
            </a:prstGeom>
          </p:spPr>
        </p:pic>
        <p:pic>
          <p:nvPicPr>
            <p:cNvPr id="23" name="Picture 22">
              <a:extLst>
                <a:ext uri="{FF2B5EF4-FFF2-40B4-BE49-F238E27FC236}">
                  <a16:creationId xmlns:a16="http://schemas.microsoft.com/office/drawing/2014/main" id="{27B59FCF-2F62-45C1-883E-4BF956DE0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265" y="2241513"/>
              <a:ext cx="1334028" cy="1123835"/>
            </a:xfrm>
            <a:prstGeom prst="rect">
              <a:avLst/>
            </a:prstGeom>
          </p:spPr>
        </p:pic>
        <p:pic>
          <p:nvPicPr>
            <p:cNvPr id="24" name="Picture 23">
              <a:extLst>
                <a:ext uri="{FF2B5EF4-FFF2-40B4-BE49-F238E27FC236}">
                  <a16:creationId xmlns:a16="http://schemas.microsoft.com/office/drawing/2014/main" id="{F9C54CA9-B890-43EF-B6F1-A6368A497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957" y="5294588"/>
              <a:ext cx="1102643" cy="1476443"/>
            </a:xfrm>
            <a:prstGeom prst="rect">
              <a:avLst/>
            </a:prstGeom>
          </p:spPr>
        </p:pic>
      </p:grpSp>
      <p:pic>
        <p:nvPicPr>
          <p:cNvPr id="38" name="Graphic 37">
            <a:extLst>
              <a:ext uri="{FF2B5EF4-FFF2-40B4-BE49-F238E27FC236}">
                <a16:creationId xmlns:a16="http://schemas.microsoft.com/office/drawing/2014/main" id="{4AE024B9-2957-405B-A428-16EF50B125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7549" y="1423268"/>
            <a:ext cx="3067571" cy="2005732"/>
          </a:xfrm>
          <a:prstGeom prst="rect">
            <a:avLst/>
          </a:prstGeom>
        </p:spPr>
      </p:pic>
      <p:sp>
        <p:nvSpPr>
          <p:cNvPr id="47" name="Arrow: Bent-Up 46">
            <a:extLst>
              <a:ext uri="{FF2B5EF4-FFF2-40B4-BE49-F238E27FC236}">
                <a16:creationId xmlns:a16="http://schemas.microsoft.com/office/drawing/2014/main" id="{3FBC8AB2-C4A6-4C1B-BE56-04096252ADEA}"/>
              </a:ext>
            </a:extLst>
          </p:cNvPr>
          <p:cNvSpPr/>
          <p:nvPr/>
        </p:nvSpPr>
        <p:spPr>
          <a:xfrm>
            <a:off x="2456907" y="4026000"/>
            <a:ext cx="2234408" cy="1249537"/>
          </a:xfrm>
          <a:prstGeom prst="bentUpArrow">
            <a:avLst/>
          </a:prstGeom>
        </p:spPr>
        <p:style>
          <a:lnRef idx="3">
            <a:schemeClr val="lt1"/>
          </a:lnRef>
          <a:fillRef idx="1">
            <a:schemeClr val="accent5"/>
          </a:fillRef>
          <a:effectRef idx="1">
            <a:schemeClr val="accent5"/>
          </a:effectRef>
          <a:fontRef idx="minor">
            <a:schemeClr val="lt1"/>
          </a:fontRef>
        </p:style>
        <p:txBody>
          <a:bodyPr vert="horz" rtlCol="0" anchor="ctr"/>
          <a:lstStyle/>
          <a:p>
            <a:pPr algn="ctr"/>
            <a:r>
              <a:rPr lang="en-US" dirty="0">
                <a:latin typeface="Avenir" panose="020B0503020203020204" pitchFamily="34" charset="0"/>
              </a:rPr>
              <a:t>Training Data</a:t>
            </a:r>
          </a:p>
        </p:txBody>
      </p:sp>
      <p:grpSp>
        <p:nvGrpSpPr>
          <p:cNvPr id="49" name="Group 48">
            <a:extLst>
              <a:ext uri="{FF2B5EF4-FFF2-40B4-BE49-F238E27FC236}">
                <a16:creationId xmlns:a16="http://schemas.microsoft.com/office/drawing/2014/main" id="{8924D61C-F844-4047-802E-6589A88E5750}"/>
              </a:ext>
            </a:extLst>
          </p:cNvPr>
          <p:cNvGrpSpPr/>
          <p:nvPr/>
        </p:nvGrpSpPr>
        <p:grpSpPr>
          <a:xfrm>
            <a:off x="251369" y="4030629"/>
            <a:ext cx="1978116" cy="1978116"/>
            <a:chOff x="1353424" y="4618339"/>
            <a:chExt cx="1591112" cy="1591112"/>
          </a:xfrm>
        </p:grpSpPr>
        <p:sp>
          <p:nvSpPr>
            <p:cNvPr id="50" name="Rectangle: Rounded Corners 49">
              <a:extLst>
                <a:ext uri="{FF2B5EF4-FFF2-40B4-BE49-F238E27FC236}">
                  <a16:creationId xmlns:a16="http://schemas.microsoft.com/office/drawing/2014/main" id="{8FFA228E-9853-4FE1-8C37-C93750DAF80C}"/>
                </a:ext>
              </a:extLst>
            </p:cNvPr>
            <p:cNvSpPr/>
            <p:nvPr/>
          </p:nvSpPr>
          <p:spPr>
            <a:xfrm>
              <a:off x="1353424" y="4618339"/>
              <a:ext cx="1591112" cy="15911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51" name="Graphic 50" descr="Puzzle pieces">
              <a:extLst>
                <a:ext uri="{FF2B5EF4-FFF2-40B4-BE49-F238E27FC236}">
                  <a16:creationId xmlns:a16="http://schemas.microsoft.com/office/drawing/2014/main" id="{EBB87305-CD8E-4E75-A728-46360A65FB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11218" y="4618339"/>
              <a:ext cx="1533318" cy="1533318"/>
            </a:xfrm>
            <a:prstGeom prst="rect">
              <a:avLst/>
            </a:prstGeom>
          </p:spPr>
        </p:pic>
      </p:grpSp>
      <p:sp>
        <p:nvSpPr>
          <p:cNvPr id="52" name="TextBox 51">
            <a:extLst>
              <a:ext uri="{FF2B5EF4-FFF2-40B4-BE49-F238E27FC236}">
                <a16:creationId xmlns:a16="http://schemas.microsoft.com/office/drawing/2014/main" id="{5A7F355F-6200-4EFE-89AB-3C3F87689D5A}"/>
              </a:ext>
            </a:extLst>
          </p:cNvPr>
          <p:cNvSpPr txBox="1"/>
          <p:nvPr/>
        </p:nvSpPr>
        <p:spPr>
          <a:xfrm>
            <a:off x="4591772" y="3626863"/>
            <a:ext cx="1433405" cy="369332"/>
          </a:xfrm>
          <a:prstGeom prst="rect">
            <a:avLst/>
          </a:prstGeom>
          <a:noFill/>
        </p:spPr>
        <p:txBody>
          <a:bodyPr wrap="none" rtlCol="0">
            <a:spAutoFit/>
          </a:bodyPr>
          <a:lstStyle/>
          <a:p>
            <a:pPr algn="ctr"/>
            <a:r>
              <a:rPr lang="en-US" dirty="0">
                <a:latin typeface="Avenir Book" panose="02000503020000020003" pitchFamily="50" charset="0"/>
              </a:rPr>
              <a:t>Custom Vision</a:t>
            </a:r>
          </a:p>
        </p:txBody>
      </p:sp>
      <p:sp>
        <p:nvSpPr>
          <p:cNvPr id="53" name="Arrow: Bent-Up 52">
            <a:extLst>
              <a:ext uri="{FF2B5EF4-FFF2-40B4-BE49-F238E27FC236}">
                <a16:creationId xmlns:a16="http://schemas.microsoft.com/office/drawing/2014/main" id="{56A04B72-0F1A-4CEC-AC61-F054997D9BA8}"/>
              </a:ext>
            </a:extLst>
          </p:cNvPr>
          <p:cNvSpPr/>
          <p:nvPr/>
        </p:nvSpPr>
        <p:spPr>
          <a:xfrm flipH="1">
            <a:off x="6011601" y="4025999"/>
            <a:ext cx="2557211" cy="1249537"/>
          </a:xfrm>
          <a:prstGeom prst="bentUpArrow">
            <a:avLst/>
          </a:prstGeom>
        </p:spPr>
        <p:style>
          <a:lnRef idx="3">
            <a:schemeClr val="lt1"/>
          </a:lnRef>
          <a:fillRef idx="1">
            <a:schemeClr val="accent5"/>
          </a:fillRef>
          <a:effectRef idx="1">
            <a:schemeClr val="accent5"/>
          </a:effectRef>
          <a:fontRef idx="minor">
            <a:schemeClr val="lt1"/>
          </a:fontRef>
        </p:style>
        <p:txBody>
          <a:bodyPr vert="horz" rtlCol="0" anchor="ctr"/>
          <a:lstStyle/>
          <a:p>
            <a:pPr algn="ctr"/>
            <a:r>
              <a:rPr lang="en-US" dirty="0">
                <a:latin typeface="Avenir" panose="020B0503020203020204" pitchFamily="34" charset="0"/>
              </a:rPr>
              <a:t>Request</a:t>
            </a:r>
          </a:p>
        </p:txBody>
      </p:sp>
      <p:pic>
        <p:nvPicPr>
          <p:cNvPr id="55" name="Graphic 54" descr="Box">
            <a:extLst>
              <a:ext uri="{FF2B5EF4-FFF2-40B4-BE49-F238E27FC236}">
                <a16:creationId xmlns:a16="http://schemas.microsoft.com/office/drawing/2014/main" id="{47785694-132C-4237-9417-4347B89482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93311" y="4710574"/>
            <a:ext cx="736811" cy="736811"/>
          </a:xfrm>
          <a:prstGeom prst="rect">
            <a:avLst/>
          </a:prstGeom>
        </p:spPr>
      </p:pic>
      <p:pic>
        <p:nvPicPr>
          <p:cNvPr id="63" name="Graphic 62" descr="Thought bubble">
            <a:extLst>
              <a:ext uri="{FF2B5EF4-FFF2-40B4-BE49-F238E27FC236}">
                <a16:creationId xmlns:a16="http://schemas.microsoft.com/office/drawing/2014/main" id="{FA12C36B-D494-4E64-9883-D1D9DFB4D50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37846" y="2063156"/>
            <a:ext cx="2465882" cy="2465882"/>
          </a:xfrm>
          <a:prstGeom prst="rect">
            <a:avLst/>
          </a:prstGeom>
        </p:spPr>
      </p:pic>
      <p:pic>
        <p:nvPicPr>
          <p:cNvPr id="59" name="Picture 58" descr="A close up of a sign&#10;&#10;Description automatically generated">
            <a:extLst>
              <a:ext uri="{FF2B5EF4-FFF2-40B4-BE49-F238E27FC236}">
                <a16:creationId xmlns:a16="http://schemas.microsoft.com/office/drawing/2014/main" id="{2AB5E1AE-0F48-4F2A-879E-BB674F63BC11}"/>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000" l="10000" r="90000">
                        <a14:foregroundMark x1="49815" y1="36065" x2="49815" y2="36065"/>
                        <a14:foregroundMark x1="49630" y1="43194" x2="49630" y2="43194"/>
                        <a14:backgroundMark x1="75278" y1="77685" x2="31759" y2="80370"/>
                        <a14:backgroundMark x1="31759" y1="80370" x2="30000" y2="80231"/>
                        <a14:backgroundMark x1="13426" y1="75972" x2="22407" y2="88935"/>
                      </a14:backgroundRemoval>
                    </a14:imgEffect>
                  </a14:imgLayer>
                </a14:imgProps>
              </a:ext>
              <a:ext uri="{28A0092B-C50C-407E-A947-70E740481C1C}">
                <a14:useLocalDpi xmlns:a14="http://schemas.microsoft.com/office/drawing/2010/main" val="0"/>
              </a:ext>
            </a:extLst>
          </a:blip>
          <a:srcRect l="31488" t="32538" r="31570" b="32658"/>
          <a:stretch/>
        </p:blipFill>
        <p:spPr>
          <a:xfrm rot="1586640">
            <a:off x="10924474" y="2637495"/>
            <a:ext cx="492627" cy="928239"/>
          </a:xfrm>
          <a:prstGeom prst="rect">
            <a:avLst/>
          </a:prstGeom>
        </p:spPr>
      </p:pic>
      <p:sp>
        <p:nvSpPr>
          <p:cNvPr id="60" name="TextBox 59">
            <a:extLst>
              <a:ext uri="{FF2B5EF4-FFF2-40B4-BE49-F238E27FC236}">
                <a16:creationId xmlns:a16="http://schemas.microsoft.com/office/drawing/2014/main" id="{60C7BBEE-19EB-4634-BE42-A5DCA219C1FC}"/>
              </a:ext>
            </a:extLst>
          </p:cNvPr>
          <p:cNvSpPr txBox="1"/>
          <p:nvPr/>
        </p:nvSpPr>
        <p:spPr>
          <a:xfrm>
            <a:off x="9228030" y="5810344"/>
            <a:ext cx="811441" cy="369332"/>
          </a:xfrm>
          <a:prstGeom prst="rect">
            <a:avLst/>
          </a:prstGeom>
          <a:noFill/>
        </p:spPr>
        <p:txBody>
          <a:bodyPr wrap="none" rtlCol="0">
            <a:spAutoFit/>
          </a:bodyPr>
          <a:lstStyle/>
          <a:p>
            <a:r>
              <a:rPr lang="en-US" dirty="0">
                <a:latin typeface="Avenir Book" panose="02000503020000020003" pitchFamily="50" charset="0"/>
              </a:rPr>
              <a:t>CORE</a:t>
            </a:r>
          </a:p>
        </p:txBody>
      </p:sp>
      <p:sp>
        <p:nvSpPr>
          <p:cNvPr id="61" name="TextBox 60">
            <a:extLst>
              <a:ext uri="{FF2B5EF4-FFF2-40B4-BE49-F238E27FC236}">
                <a16:creationId xmlns:a16="http://schemas.microsoft.com/office/drawing/2014/main" id="{6B32ADB1-D01A-4269-9E98-DF602E1881C9}"/>
              </a:ext>
            </a:extLst>
          </p:cNvPr>
          <p:cNvSpPr txBox="1"/>
          <p:nvPr/>
        </p:nvSpPr>
        <p:spPr>
          <a:xfrm rot="1390936">
            <a:off x="11198982" y="2078387"/>
            <a:ext cx="1102268" cy="369332"/>
          </a:xfrm>
          <a:prstGeom prst="rect">
            <a:avLst/>
          </a:prstGeom>
          <a:noFill/>
        </p:spPr>
        <p:txBody>
          <a:bodyPr wrap="square" rtlCol="0">
            <a:spAutoFit/>
          </a:bodyPr>
          <a:lstStyle/>
          <a:p>
            <a:r>
              <a:rPr lang="en-US" dirty="0">
                <a:latin typeface="Avenir Book" panose="02000503020000020003" pitchFamily="50" charset="0"/>
              </a:rPr>
              <a:t>Result!</a:t>
            </a:r>
          </a:p>
        </p:txBody>
      </p:sp>
      <p:grpSp>
        <p:nvGrpSpPr>
          <p:cNvPr id="64" name="Group 63">
            <a:extLst>
              <a:ext uri="{FF2B5EF4-FFF2-40B4-BE49-F238E27FC236}">
                <a16:creationId xmlns:a16="http://schemas.microsoft.com/office/drawing/2014/main" id="{DD6E3F6A-A661-466B-B84A-5C5FB089392C}"/>
              </a:ext>
            </a:extLst>
          </p:cNvPr>
          <p:cNvGrpSpPr/>
          <p:nvPr/>
        </p:nvGrpSpPr>
        <p:grpSpPr>
          <a:xfrm>
            <a:off x="6709694" y="2649766"/>
            <a:ext cx="2740266" cy="1271100"/>
            <a:chOff x="7198424" y="2647034"/>
            <a:chExt cx="2234408" cy="1271100"/>
          </a:xfrm>
        </p:grpSpPr>
        <p:sp>
          <p:nvSpPr>
            <p:cNvPr id="65" name="Arrow: Bent-Up 64">
              <a:extLst>
                <a:ext uri="{FF2B5EF4-FFF2-40B4-BE49-F238E27FC236}">
                  <a16:creationId xmlns:a16="http://schemas.microsoft.com/office/drawing/2014/main" id="{AE2B1D20-5908-4899-A7EF-D812D6F2D4FC}"/>
                </a:ext>
              </a:extLst>
            </p:cNvPr>
            <p:cNvSpPr/>
            <p:nvPr/>
          </p:nvSpPr>
          <p:spPr>
            <a:xfrm flipV="1">
              <a:off x="7198424" y="2668597"/>
              <a:ext cx="2234408" cy="1249537"/>
            </a:xfrm>
            <a:prstGeom prst="bentUpArrow">
              <a:avLst/>
            </a:prstGeom>
          </p:spPr>
          <p:style>
            <a:lnRef idx="3">
              <a:schemeClr val="lt1"/>
            </a:lnRef>
            <a:fillRef idx="1">
              <a:schemeClr val="accent5"/>
            </a:fillRef>
            <a:effectRef idx="1">
              <a:schemeClr val="accent5"/>
            </a:effectRef>
            <a:fontRef idx="minor">
              <a:schemeClr val="lt1"/>
            </a:fontRef>
          </p:style>
          <p:txBody>
            <a:bodyPr vert="horz" rtlCol="0" anchor="ctr"/>
            <a:lstStyle/>
            <a:p>
              <a:pPr algn="ctr"/>
              <a:endParaRPr lang="en-US" dirty="0">
                <a:latin typeface="Avenir" panose="020B0503020203020204" pitchFamily="34" charset="0"/>
              </a:endParaRPr>
            </a:p>
          </p:txBody>
        </p:sp>
        <p:sp>
          <p:nvSpPr>
            <p:cNvPr id="66" name="TextBox 65">
              <a:extLst>
                <a:ext uri="{FF2B5EF4-FFF2-40B4-BE49-F238E27FC236}">
                  <a16:creationId xmlns:a16="http://schemas.microsoft.com/office/drawing/2014/main" id="{EDBC3F32-3577-47C8-BE7C-949A36FCFEA3}"/>
                </a:ext>
              </a:extLst>
            </p:cNvPr>
            <p:cNvSpPr txBox="1"/>
            <p:nvPr/>
          </p:nvSpPr>
          <p:spPr>
            <a:xfrm>
              <a:off x="7329556" y="2647034"/>
              <a:ext cx="1758460" cy="646331"/>
            </a:xfrm>
            <a:prstGeom prst="rect">
              <a:avLst/>
            </a:prstGeom>
            <a:noFill/>
          </p:spPr>
          <p:txBody>
            <a:bodyPr wrap="square" rtlCol="0">
              <a:spAutoFit/>
            </a:bodyPr>
            <a:lstStyle/>
            <a:p>
              <a:pPr lvl="0" algn="ctr"/>
              <a:r>
                <a:rPr lang="en-US" dirty="0">
                  <a:solidFill>
                    <a:prstClr val="white"/>
                  </a:solidFill>
                  <a:latin typeface="Avenir" panose="020B0503020203020204" pitchFamily="34" charset="0"/>
                </a:rPr>
                <a:t>Prediction</a:t>
              </a:r>
            </a:p>
            <a:p>
              <a:endParaRPr lang="en-US" dirty="0"/>
            </a:p>
          </p:txBody>
        </p:sp>
      </p:grpSp>
      <p:pic>
        <p:nvPicPr>
          <p:cNvPr id="67" name="Content Placeholder 6">
            <a:extLst>
              <a:ext uri="{FF2B5EF4-FFF2-40B4-BE49-F238E27FC236}">
                <a16:creationId xmlns:a16="http://schemas.microsoft.com/office/drawing/2014/main" id="{7B98AB53-7EC7-4286-93F5-BB9949F5CD7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63391" y="3559357"/>
            <a:ext cx="2171018" cy="2605223"/>
          </a:xfrm>
          <a:prstGeom prst="rect">
            <a:avLst/>
          </a:prstGeom>
        </p:spPr>
      </p:pic>
    </p:spTree>
    <p:extLst>
      <p:ext uri="{BB962C8B-B14F-4D97-AF65-F5344CB8AC3E}">
        <p14:creationId xmlns:p14="http://schemas.microsoft.com/office/powerpoint/2010/main" val="3423365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gs>
            <a:gs pos="100000">
              <a:srgbClr val="2BB6BE"/>
            </a:gs>
          </a:gsLst>
          <a:lin ang="2700000" scaled="1"/>
          <a:tileRect/>
        </a:gra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1FF534-0FFB-48F0-B336-D0F02FBC2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3460" y="0"/>
            <a:ext cx="7971574" cy="69095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7CA0027A-CEED-468D-A074-CB832566703D}"/>
              </a:ext>
            </a:extLst>
          </p:cNvPr>
          <p:cNvPicPr>
            <a:picLocks noChangeAspect="1" noChangeArrowheads="1"/>
          </p:cNvPicPr>
          <p:nvPr/>
        </p:nvPicPr>
        <p:blipFill>
          <a:blip r:embed="rId4">
            <a:alphaModFix amt="54000"/>
            <a:extLst>
              <a:ext uri="{28A0092B-C50C-407E-A947-70E740481C1C}">
                <a14:useLocalDpi xmlns:a14="http://schemas.microsoft.com/office/drawing/2010/main" val="0"/>
              </a:ext>
            </a:extLst>
          </a:blip>
          <a:srcRect/>
          <a:stretch>
            <a:fillRect/>
          </a:stretch>
        </p:blipFill>
        <p:spPr bwMode="auto">
          <a:xfrm>
            <a:off x="4220425" y="-45715"/>
            <a:ext cx="7971574" cy="690955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589CD4-5E70-4917-AC6D-C21D05832182}"/>
              </a:ext>
            </a:extLst>
          </p:cNvPr>
          <p:cNvSpPr>
            <a:spLocks noGrp="1"/>
          </p:cNvSpPr>
          <p:nvPr>
            <p:ph type="ctrTitle"/>
          </p:nvPr>
        </p:nvSpPr>
        <p:spPr>
          <a:xfrm>
            <a:off x="727832" y="1608473"/>
            <a:ext cx="5017648" cy="945588"/>
          </a:xfrm>
        </p:spPr>
        <p:txBody>
          <a:bodyPr/>
          <a:lstStyle/>
          <a:p>
            <a:pPr algn="l" fontAlgn="base"/>
            <a:r>
              <a:rPr lang="en-US" dirty="0"/>
              <a:t>Inventory Loss​</a:t>
            </a:r>
            <a:endParaRPr lang="en-US" b="0" i="0" dirty="0">
              <a:effectLst/>
            </a:endParaRPr>
          </a:p>
        </p:txBody>
      </p:sp>
      <p:sp>
        <p:nvSpPr>
          <p:cNvPr id="3" name="TextBox 2">
            <a:extLst>
              <a:ext uri="{FF2B5EF4-FFF2-40B4-BE49-F238E27FC236}">
                <a16:creationId xmlns:a16="http://schemas.microsoft.com/office/drawing/2014/main" id="{647D0B9A-DA0E-4076-9809-7D68EEDB7709}"/>
              </a:ext>
            </a:extLst>
          </p:cNvPr>
          <p:cNvSpPr txBox="1"/>
          <p:nvPr/>
        </p:nvSpPr>
        <p:spPr>
          <a:xfrm>
            <a:off x="788792" y="2875002"/>
            <a:ext cx="4034668" cy="1477328"/>
          </a:xfrm>
          <a:prstGeom prst="rect">
            <a:avLst/>
          </a:prstGeom>
          <a:noFill/>
        </p:spPr>
        <p:txBody>
          <a:bodyPr wrap="square" rtlCol="0">
            <a:spAutoFit/>
          </a:bodyPr>
          <a:lstStyle/>
          <a:p>
            <a:r>
              <a:rPr lang="en-US" dirty="0"/>
              <a:t>Parts and equipment are hard to keep track of. Keeping track of inventory and location with RFID chips and markers​</a:t>
            </a:r>
            <a:br>
              <a:rPr lang="en-US" dirty="0"/>
            </a:br>
            <a:r>
              <a:rPr lang="en-US" dirty="0"/>
              <a:t>are made inefficient due to the high amount of volume.</a:t>
            </a:r>
            <a:endParaRPr lang="en-US" i="1" dirty="0"/>
          </a:p>
        </p:txBody>
      </p:sp>
      <p:sp>
        <p:nvSpPr>
          <p:cNvPr id="17" name="Title 1">
            <a:extLst>
              <a:ext uri="{FF2B5EF4-FFF2-40B4-BE49-F238E27FC236}">
                <a16:creationId xmlns:a16="http://schemas.microsoft.com/office/drawing/2014/main" id="{A8F3ECD9-E7AA-4AB1-8E94-2C04ACD0F867}"/>
              </a:ext>
            </a:extLst>
          </p:cNvPr>
          <p:cNvSpPr txBox="1">
            <a:spLocks/>
          </p:cNvSpPr>
          <p:nvPr/>
        </p:nvSpPr>
        <p:spPr>
          <a:xfrm rot="16200000">
            <a:off x="-973130" y="973128"/>
            <a:ext cx="2377446" cy="43118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2400" dirty="0">
                <a:solidFill>
                  <a:schemeClr val="bg1">
                    <a:lumMod val="65000"/>
                  </a:schemeClr>
                </a:solidFill>
              </a:rPr>
              <a:t>Last Thoughts</a:t>
            </a:r>
          </a:p>
        </p:txBody>
      </p:sp>
      <p:sp>
        <p:nvSpPr>
          <p:cNvPr id="8" name="Rectangle 7">
            <a:extLst>
              <a:ext uri="{FF2B5EF4-FFF2-40B4-BE49-F238E27FC236}">
                <a16:creationId xmlns:a16="http://schemas.microsoft.com/office/drawing/2014/main" id="{5F8D146C-CFCA-4922-8B04-3B72FE38FB7B}"/>
              </a:ext>
            </a:extLst>
          </p:cNvPr>
          <p:cNvSpPr/>
          <p:nvPr/>
        </p:nvSpPr>
        <p:spPr>
          <a:xfrm>
            <a:off x="5977217" y="3244334"/>
            <a:ext cx="237566" cy="369332"/>
          </a:xfrm>
          <a:prstGeom prst="rect">
            <a:avLst/>
          </a:prstGeom>
        </p:spPr>
        <p:txBody>
          <a:bodyPr wrap="none">
            <a:spAutoFit/>
          </a:bodyPr>
          <a:lstStyle/>
          <a:p>
            <a:r>
              <a:rPr lang="en-US" dirty="0"/>
              <a:t> </a:t>
            </a:r>
          </a:p>
        </p:txBody>
      </p:sp>
      <p:cxnSp>
        <p:nvCxnSpPr>
          <p:cNvPr id="13" name="Straight Connector 12">
            <a:extLst>
              <a:ext uri="{FF2B5EF4-FFF2-40B4-BE49-F238E27FC236}">
                <a16:creationId xmlns:a16="http://schemas.microsoft.com/office/drawing/2014/main" id="{104D8ECC-1BC0-44FE-8F69-8D96634C8E50}"/>
              </a:ext>
            </a:extLst>
          </p:cNvPr>
          <p:cNvCxnSpPr/>
          <p:nvPr/>
        </p:nvCxnSpPr>
        <p:spPr>
          <a:xfrm>
            <a:off x="853440" y="2621280"/>
            <a:ext cx="435864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76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A8E1E4"/>
            </a:gs>
            <a:gs pos="33000">
              <a:schemeClr val="bg1"/>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3BE0-3DF6-4C02-AFBC-3E89104FFC46}"/>
              </a:ext>
            </a:extLst>
          </p:cNvPr>
          <p:cNvSpPr>
            <a:spLocks noGrp="1"/>
          </p:cNvSpPr>
          <p:nvPr>
            <p:ph type="title"/>
          </p:nvPr>
        </p:nvSpPr>
        <p:spPr>
          <a:xfrm>
            <a:off x="1140542" y="2929054"/>
            <a:ext cx="6167284" cy="806604"/>
          </a:xfrm>
        </p:spPr>
        <p:txBody>
          <a:bodyPr>
            <a:normAutofit/>
          </a:bodyPr>
          <a:lstStyle/>
          <a:p>
            <a:r>
              <a:rPr lang="en-US" sz="4800" dirty="0"/>
              <a:t>Thank you!</a:t>
            </a:r>
          </a:p>
        </p:txBody>
      </p:sp>
      <p:pic>
        <p:nvPicPr>
          <p:cNvPr id="7" name="Content Placeholder 6">
            <a:extLst>
              <a:ext uri="{FF2B5EF4-FFF2-40B4-BE49-F238E27FC236}">
                <a16:creationId xmlns:a16="http://schemas.microsoft.com/office/drawing/2014/main" id="{57858DBD-EE8C-40FC-8224-68AB2D7853E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885432" y="612648"/>
            <a:ext cx="4699870" cy="5639846"/>
          </a:xfrm>
        </p:spPr>
      </p:pic>
      <p:sp>
        <p:nvSpPr>
          <p:cNvPr id="4" name="Title 1">
            <a:extLst>
              <a:ext uri="{FF2B5EF4-FFF2-40B4-BE49-F238E27FC236}">
                <a16:creationId xmlns:a16="http://schemas.microsoft.com/office/drawing/2014/main" id="{5B73186E-40C0-43B9-AE4A-918D82388EA2}"/>
              </a:ext>
            </a:extLst>
          </p:cNvPr>
          <p:cNvSpPr txBox="1">
            <a:spLocks/>
          </p:cNvSpPr>
          <p:nvPr/>
        </p:nvSpPr>
        <p:spPr>
          <a:xfrm rot="16200000">
            <a:off x="-1051929" y="1051930"/>
            <a:ext cx="2549912" cy="44605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2400" dirty="0">
                <a:solidFill>
                  <a:schemeClr val="bg1">
                    <a:lumMod val="65000"/>
                  </a:schemeClr>
                </a:solidFill>
              </a:rPr>
              <a:t>Team //  Loot Box</a:t>
            </a:r>
          </a:p>
        </p:txBody>
      </p:sp>
      <p:sp>
        <p:nvSpPr>
          <p:cNvPr id="5" name="Title 1">
            <a:extLst>
              <a:ext uri="{FF2B5EF4-FFF2-40B4-BE49-F238E27FC236}">
                <a16:creationId xmlns:a16="http://schemas.microsoft.com/office/drawing/2014/main" id="{3BDC87E9-9D52-4820-9132-81DE21611BBC}"/>
              </a:ext>
            </a:extLst>
          </p:cNvPr>
          <p:cNvSpPr txBox="1">
            <a:spLocks/>
          </p:cNvSpPr>
          <p:nvPr/>
        </p:nvSpPr>
        <p:spPr>
          <a:xfrm>
            <a:off x="1140542" y="3735658"/>
            <a:ext cx="6167284" cy="125223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500" b="1" dirty="0">
                <a:solidFill>
                  <a:schemeClr val="accent4"/>
                </a:solidFill>
              </a:rPr>
              <a:t>Questions?</a:t>
            </a:r>
          </a:p>
        </p:txBody>
      </p:sp>
    </p:spTree>
    <p:extLst>
      <p:ext uri="{BB962C8B-B14F-4D97-AF65-F5344CB8AC3E}">
        <p14:creationId xmlns:p14="http://schemas.microsoft.com/office/powerpoint/2010/main" val="3336073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670</Words>
  <Application>Microsoft Office PowerPoint</Application>
  <PresentationFormat>Widescreen</PresentationFormat>
  <Paragraphs>78</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Avenir</vt:lpstr>
      <vt:lpstr>Avenir Book</vt:lpstr>
      <vt:lpstr>Arial</vt:lpstr>
      <vt:lpstr>Calibri</vt:lpstr>
      <vt:lpstr>Calibri Light</vt:lpstr>
      <vt:lpstr>Office Theme</vt:lpstr>
      <vt:lpstr>Capture Object Recognition Engine</vt:lpstr>
      <vt:lpstr>PowerPoint Presentation</vt:lpstr>
      <vt:lpstr>PowerPoint Presentation</vt:lpstr>
      <vt:lpstr>PowerPoint Presentation</vt:lpstr>
      <vt:lpstr>PowerPoint Presentation</vt:lpstr>
      <vt:lpstr>PowerPoint Presentation</vt:lpstr>
      <vt:lpstr>Inventory Loss​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Management</dc:title>
  <dc:creator>Elsy Gomez</dc:creator>
  <cp:lastModifiedBy>Elsy Gomez</cp:lastModifiedBy>
  <cp:revision>55</cp:revision>
  <dcterms:created xsi:type="dcterms:W3CDTF">2020-03-09T21:42:36Z</dcterms:created>
  <dcterms:modified xsi:type="dcterms:W3CDTF">2020-04-16T19:38:17Z</dcterms:modified>
</cp:coreProperties>
</file>